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9"/>
  </p:notesMasterIdLst>
  <p:handoutMasterIdLst>
    <p:handoutMasterId r:id="rId20"/>
  </p:handoutMasterIdLst>
  <p:sldIdLst>
    <p:sldId id="1779" r:id="rId7"/>
    <p:sldId id="1744" r:id="rId8"/>
    <p:sldId id="1796" r:id="rId9"/>
    <p:sldId id="739" r:id="rId10"/>
    <p:sldId id="1764" r:id="rId11"/>
    <p:sldId id="1809" r:id="rId12"/>
    <p:sldId id="1810" r:id="rId13"/>
    <p:sldId id="1811" r:id="rId14"/>
    <p:sldId id="1813" r:id="rId15"/>
    <p:sldId id="1814" r:id="rId16"/>
    <p:sldId id="1784" r:id="rId17"/>
    <p:sldId id="680" r:id="rId18"/>
  </p:sldIdLst>
  <p:sldSz cx="12196763" cy="6858000"/>
  <p:notesSz cx="6805613" cy="9939338"/>
  <p:custDataLst>
    <p:tags r:id="rId21"/>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59595A"/>
    <a:srgbClr val="00FA00"/>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slideMaster" Target="slideMasters/slideMaster3.xml"/><Relationship Id="rId21"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11/6/22 8:17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167014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11/6/22 8:20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378091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12</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12</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18176406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61362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7" r:id="rId4"/>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37741" y="692696"/>
            <a:ext cx="5976664" cy="953563"/>
          </a:xfrm>
          <a:noFill/>
        </p:spPr>
        <p:txBody>
          <a:bodyPr anchor="ctr">
            <a:noAutofit/>
          </a:bodyPr>
          <a:lstStyle/>
          <a:p>
            <a:pPr algn="dist"/>
            <a:r>
              <a:rPr lang="zh-CN" altLang="en-US" sz="6600" dirty="0">
                <a:solidFill>
                  <a:schemeClr val="bg1"/>
                </a:solidFill>
                <a:latin typeface="Microsoft YaHei" panose="020B0503020204020204" pitchFamily="34" charset="-122"/>
                <a:ea typeface="Microsoft YaHei" panose="020B0503020204020204" pitchFamily="34" charset="-122"/>
              </a:rPr>
              <a:t>分布式训练</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Microsoft YaHei" panose="020B0503020204020204" pitchFamily="34" charset="-122"/>
                <a:ea typeface="Microsoft YaHei" panose="020B0503020204020204" pitchFamily="34" charset="-122"/>
              </a:rPr>
              <a:t>混合并行</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lang="zh-CN" altLang="en-US" dirty="0"/>
              <a:t>内存高效优化器</a:t>
            </a:r>
            <a:endParaRPr kumimoji="1" lang="zh-CN" altLang="en-US" b="0" dirty="0"/>
          </a:p>
        </p:txBody>
      </p:sp>
      <p:sp>
        <p:nvSpPr>
          <p:cNvPr id="3" name="内容占位符 2">
            <a:extLst>
              <a:ext uri="{FF2B5EF4-FFF2-40B4-BE49-F238E27FC236}">
                <a16:creationId xmlns:a16="http://schemas.microsoft.com/office/drawing/2014/main" id="{3D796076-7F3E-EB49-97F7-762732707AE2}"/>
              </a:ext>
            </a:extLst>
          </p:cNvPr>
          <p:cNvSpPr>
            <a:spLocks noGrp="1"/>
          </p:cNvSpPr>
          <p:nvPr>
            <p:ph sz="half" idx="1"/>
          </p:nvPr>
        </p:nvSpPr>
        <p:spPr>
          <a:xfrm>
            <a:off x="623635" y="1412776"/>
            <a:ext cx="10963473" cy="1944216"/>
          </a:xfrm>
        </p:spPr>
        <p:txBody>
          <a:bodyPr/>
          <a:lstStyle/>
          <a:p>
            <a:r>
              <a:rPr lang="en-US" altLang="zh-CN" dirty="0"/>
              <a:t>ZeRO</a:t>
            </a:r>
            <a:r>
              <a:rPr lang="zh-CN" altLang="en-US" dirty="0"/>
              <a:t>（</a:t>
            </a:r>
            <a:r>
              <a:rPr lang="en-US" altLang="zh-CN" dirty="0"/>
              <a:t>Rajbhandari et al.2019</a:t>
            </a:r>
            <a:r>
              <a:rPr lang="zh-CN" altLang="en-US" dirty="0"/>
              <a:t>）零冗余优化器节省了大型模型训练在两方面的内存消耗：</a:t>
            </a:r>
          </a:p>
          <a:p>
            <a:r>
              <a:rPr lang="zh-CN" altLang="en-US" dirty="0"/>
              <a:t>大多数内存由模型状态消耗，包括优化器状态（例如</a:t>
            </a:r>
            <a:r>
              <a:rPr lang="en-US" altLang="zh-CN" dirty="0"/>
              <a:t>Adam</a:t>
            </a:r>
            <a:r>
              <a:rPr lang="zh-CN" altLang="en-US" dirty="0"/>
              <a:t>动量和方差）、梯度和参数。混合精度训练也需要大量内存，因为除了</a:t>
            </a:r>
            <a:r>
              <a:rPr lang="en-US" altLang="zh-CN" dirty="0"/>
              <a:t>FP16</a:t>
            </a:r>
            <a:r>
              <a:rPr lang="zh-CN" altLang="en-US" dirty="0"/>
              <a:t>版本之外，优化器还需要保存</a:t>
            </a:r>
            <a:r>
              <a:rPr lang="en-US" altLang="zh-CN" dirty="0"/>
              <a:t>FP32</a:t>
            </a:r>
            <a:r>
              <a:rPr lang="zh-CN" altLang="en-US" dirty="0"/>
              <a:t>参数和其他优化器状态的副本。 </a:t>
            </a:r>
          </a:p>
          <a:p>
            <a:r>
              <a:rPr lang="zh-CN" altLang="en-US" dirty="0"/>
              <a:t>未被激活、临时缓冲区以及不可用的碎片内存消耗（论文中称为剩余状态）。</a:t>
            </a:r>
          </a:p>
        </p:txBody>
      </p:sp>
    </p:spTree>
    <p:extLst>
      <p:ext uri="{BB962C8B-B14F-4D97-AF65-F5344CB8AC3E}">
        <p14:creationId xmlns:p14="http://schemas.microsoft.com/office/powerpoint/2010/main" val="892579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BB748-60EE-5544-A60A-253DF753FC05}"/>
              </a:ext>
            </a:extLst>
          </p:cNvPr>
          <p:cNvSpPr>
            <a:spLocks noGrp="1"/>
          </p:cNvSpPr>
          <p:nvPr>
            <p:ph type="title"/>
          </p:nvPr>
        </p:nvSpPr>
        <p:spPr/>
        <p:txBody>
          <a:bodyPr/>
          <a:lstStyle/>
          <a:p>
            <a:r>
              <a:rPr kumimoji="1" lang="en-US" altLang="zh-CN" sz="3200" b="0" dirty="0">
                <a:latin typeface="Futura Medium" panose="020B0602020204020303" pitchFamily="34" charset="-79"/>
                <a:cs typeface="Futura Medium" panose="020B0602020204020303" pitchFamily="34" charset="-79"/>
              </a:rPr>
              <a:t>Inference</a:t>
            </a:r>
            <a:endParaRPr kumimoji="1" lang="zh-CN" altLang="en-US" sz="3200"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1EAF690-6255-C84A-A1AA-A2622369DD16}"/>
              </a:ext>
            </a:extLst>
          </p:cNvPr>
          <p:cNvSpPr>
            <a:spLocks noGrp="1"/>
          </p:cNvSpPr>
          <p:nvPr>
            <p:ph sz="half" idx="1"/>
          </p:nvPr>
        </p:nvSpPr>
        <p:spPr>
          <a:xfrm>
            <a:off x="623635" y="1495552"/>
            <a:ext cx="10963473" cy="4525736"/>
          </a:xfrm>
        </p:spPr>
        <p:txBody>
          <a:bodyPr/>
          <a:lstStyle/>
          <a:p>
            <a:pPr marL="360363" indent="-350838" latinLnBrk="1">
              <a:lnSpc>
                <a:spcPct val="150000"/>
              </a:lnSpc>
              <a:buFont typeface="+mj-lt"/>
              <a:buAutoNum type="romanU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zhuanlan.zhihu.com</a:t>
            </a:r>
            <a:r>
              <a:rPr lang="en-US" altLang="zh-CN" sz="1200" dirty="0">
                <a:latin typeface="Gill Sans MT" panose="020B0502020104020203" pitchFamily="34" charset="0"/>
              </a:rPr>
              <a:t>/p/450854172</a:t>
            </a:r>
            <a:r>
              <a:rPr lang="zh-CN" altLang="en-US" sz="1200" dirty="0">
                <a:latin typeface="Gill Sans MT" panose="020B0502020104020203" pitchFamily="34" charset="0"/>
              </a:rPr>
              <a:t> 全网最全</a:t>
            </a:r>
            <a:r>
              <a:rPr lang="en-US" altLang="zh-CN" sz="1200" dirty="0">
                <a:latin typeface="Gill Sans MT" panose="020B0502020104020203" pitchFamily="34" charset="0"/>
              </a:rPr>
              <a:t>-</a:t>
            </a:r>
            <a:r>
              <a:rPr lang="zh-CN" altLang="en-US" sz="1200" dirty="0">
                <a:latin typeface="Gill Sans MT" panose="020B0502020104020203" pitchFamily="34" charset="0"/>
              </a:rPr>
              <a:t>超大模型</a:t>
            </a:r>
            <a:r>
              <a:rPr lang="en-US" altLang="zh-CN" sz="1200" dirty="0">
                <a:latin typeface="Gill Sans MT" panose="020B0502020104020203" pitchFamily="34" charset="0"/>
              </a:rPr>
              <a:t>+</a:t>
            </a:r>
            <a:r>
              <a:rPr lang="zh-CN" altLang="en-US" sz="1200" dirty="0">
                <a:latin typeface="Gill Sans MT" panose="020B0502020104020203" pitchFamily="34" charset="0"/>
              </a:rPr>
              <a:t>分布式训练架构和经典论文</a:t>
            </a:r>
            <a:endParaRPr lang="en-US" altLang="zh-CN" sz="1200" dirty="0">
              <a:latin typeface="Gill Sans MT" panose="020B0502020104020203" pitchFamily="34" charset="0"/>
            </a:endParaRPr>
          </a:p>
          <a:p>
            <a:pPr marL="360363" indent="-350838" latinLnBrk="1">
              <a:lnSpc>
                <a:spcPct val="150000"/>
              </a:lnSpc>
              <a:buFont typeface="+mj-lt"/>
              <a:buAutoNum type="romanUcPeriod"/>
            </a:pPr>
            <a:r>
              <a:rPr lang="en-US" altLang="zh-CN" sz="1200" dirty="0" err="1">
                <a:latin typeface="Gill Sans MT" panose="020B0502020104020203" pitchFamily="34" charset="0"/>
              </a:rPr>
              <a:t>Naumov</a:t>
            </a:r>
            <a:r>
              <a:rPr lang="en-US" altLang="zh-CN" sz="1200" dirty="0">
                <a:latin typeface="Gill Sans MT" panose="020B0502020104020203" pitchFamily="34" charset="0"/>
              </a:rPr>
              <a:t>, Maxim, et al. "Deep learning recommendation model for personalization and recommendation systems." </a:t>
            </a:r>
            <a:r>
              <a:rPr lang="en-US" altLang="zh-CN" sz="1200" dirty="0" err="1">
                <a:latin typeface="Gill Sans MT" panose="020B0502020104020203" pitchFamily="34" charset="0"/>
              </a:rPr>
              <a:t>arXiv</a:t>
            </a:r>
            <a:r>
              <a:rPr lang="en-US" altLang="zh-CN" sz="1200" dirty="0">
                <a:latin typeface="Gill Sans MT" panose="020B0502020104020203" pitchFamily="34" charset="0"/>
              </a:rPr>
              <a:t> preprint arXiv:1906.00091 (2019).</a:t>
            </a:r>
          </a:p>
          <a:p>
            <a:pPr marL="360363" indent="-350838" latinLnBrk="1">
              <a:lnSpc>
                <a:spcPct val="150000"/>
              </a:lnSpc>
              <a:buFont typeface="+mj-lt"/>
              <a:buAutoNum type="romanUcPeriod"/>
            </a:pPr>
            <a:r>
              <a:rPr lang="en-US" altLang="zh-CN" sz="1200" dirty="0">
                <a:latin typeface="Gill Sans MT" panose="020B0502020104020203" pitchFamily="34" charset="0"/>
              </a:rPr>
              <a:t>Narayanan, Deepak, et al. "Efficient large-scale language model training on gpu clusters using megatron-lm." Proceedings of the International Conference for High Performance Computing, Networking, Storage and Analysis. 2021.</a:t>
            </a:r>
          </a:p>
          <a:p>
            <a:pPr marL="360363" indent="-350838" latinLnBrk="1">
              <a:lnSpc>
                <a:spcPct val="150000"/>
              </a:lnSpc>
              <a:buFont typeface="+mj-lt"/>
              <a:buAutoNum type="romanUcPeriod"/>
            </a:pPr>
            <a:r>
              <a:rPr lang="en-US" altLang="zh-CN" sz="1200" dirty="0">
                <a:latin typeface="Gill Sans MT" panose="020B0502020104020203" pitchFamily="34" charset="0"/>
              </a:rPr>
              <a:t>https://developer.nvidia.com/blog/training-a-recommender-system-on-dgx-a100-with-100b-parameters-in-tensorflow-2/</a:t>
            </a:r>
          </a:p>
          <a:p>
            <a:pPr marL="360363" indent="-350838" latinLnBrk="1">
              <a:lnSpc>
                <a:spcPct val="150000"/>
              </a:lnSpc>
              <a:buFont typeface="+mj-lt"/>
              <a:buAutoNum type="romanU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developer.nvidia.com</a:t>
            </a:r>
            <a:r>
              <a:rPr lang="en-US" altLang="zh-CN" sz="1200" dirty="0">
                <a:latin typeface="Gill Sans MT" panose="020B0502020104020203" pitchFamily="34" charset="0"/>
              </a:rPr>
              <a:t>/blog/fast-terabyte-scale-recommender-training-made-easy-with-nvidia-merlin-distributed-embeddings/</a:t>
            </a:r>
          </a:p>
        </p:txBody>
      </p:sp>
    </p:spTree>
    <p:extLst>
      <p:ext uri="{BB962C8B-B14F-4D97-AF65-F5344CB8AC3E}">
        <p14:creationId xmlns:p14="http://schemas.microsoft.com/office/powerpoint/2010/main" val="3112668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23635" y="1689337"/>
            <a:ext cx="3890570" cy="4253411"/>
          </a:xfrm>
        </p:spPr>
        <p:txBody>
          <a:bodyPr/>
          <a:lstStyle/>
          <a:p>
            <a:pPr marL="342900" indent="-342900">
              <a:buFont typeface="+mj-lt"/>
              <a:buAutoNum type="arabicPeriod"/>
            </a:pPr>
            <a:r>
              <a:rPr lang="zh-CN" altLang="en-US" sz="1800" dirty="0">
                <a:latin typeface="Gill Sans MT" panose="020B0502020104020203" pitchFamily="34" charset="0"/>
              </a:rPr>
              <a:t>自监督学习方法，可以减少数据标注，降低训练研发成本</a:t>
            </a:r>
            <a:endParaRPr lang="en-US" altLang="zh-CN" sz="1800" dirty="0">
              <a:latin typeface="Gill Sans MT" panose="020B0502020104020203" pitchFamily="34" charset="0"/>
            </a:endParaRPr>
          </a:p>
          <a:p>
            <a:pPr marL="342900" indent="-342900">
              <a:buFont typeface="+mj-lt"/>
              <a:buAutoNum type="arabicPeriod"/>
            </a:pPr>
            <a:r>
              <a:rPr lang="zh-CN" altLang="en-US" sz="1800" dirty="0">
                <a:latin typeface="Gill Sans MT" panose="020B0502020104020203" pitchFamily="34" charset="0"/>
              </a:rPr>
              <a:t>模型参数规模越大，有望进一步突破现有模型结构的精度局限</a:t>
            </a:r>
          </a:p>
          <a:p>
            <a:pPr marL="342900" indent="-342900">
              <a:buFont typeface="+mj-lt"/>
              <a:buAutoNum type="arabicPeriod"/>
            </a:pPr>
            <a:r>
              <a:rPr lang="zh-CN" altLang="en-US" sz="1800" dirty="0">
                <a:latin typeface="Gill Sans MT" panose="020B0502020104020203" pitchFamily="34" charset="0"/>
              </a:rPr>
              <a:t>解决模型碎片化，提供预训练方案</a:t>
            </a:r>
          </a:p>
          <a:p>
            <a:pPr marL="0" indent="0">
              <a:buNone/>
            </a:pPr>
            <a:endParaRPr lang="en-US" altLang="zh-CN" sz="1800" dirty="0">
              <a:latin typeface="Gill Sans MT" panose="020B0502020104020203" pitchFamily="34" charset="0"/>
            </a:endParaRPr>
          </a:p>
          <a:p>
            <a:r>
              <a:rPr lang="en-US" altLang="zh-CN" sz="1800" b="1" dirty="0">
                <a:latin typeface="Gill Sans MT" panose="020B0502020104020203" pitchFamily="34" charset="0"/>
              </a:rPr>
              <a:t>e.g. </a:t>
            </a:r>
            <a:r>
              <a:rPr lang="zh-CN" altLang="en-US" sz="1800" b="1" dirty="0">
                <a:latin typeface="Gill Sans MT" panose="020B0502020104020203" pitchFamily="34" charset="0"/>
              </a:rPr>
              <a:t>语言模型 </a:t>
            </a:r>
            <a:r>
              <a:rPr lang="en-US" altLang="zh-CN" sz="1800" b="1" dirty="0">
                <a:latin typeface="Gill Sans MT" panose="020B0502020104020203" pitchFamily="34" charset="0"/>
              </a:rPr>
              <a:t>GPT-3</a:t>
            </a:r>
          </a:p>
          <a:p>
            <a:pPr lvl="1"/>
            <a:r>
              <a:rPr lang="en-US" altLang="zh-CN" sz="1600" dirty="0">
                <a:latin typeface="Gill Sans MT" panose="020B0502020104020203" pitchFamily="34" charset="0"/>
              </a:rPr>
              <a:t>8 </a:t>
            </a:r>
            <a:r>
              <a:rPr lang="zh-CN" altLang="en-US" sz="1600" dirty="0">
                <a:latin typeface="Gill Sans MT" panose="020B0502020104020203" pitchFamily="34" charset="0"/>
              </a:rPr>
              <a:t>张 </a:t>
            </a:r>
            <a:r>
              <a:rPr lang="en-US" altLang="zh-CN" sz="1600" dirty="0">
                <a:latin typeface="Gill Sans MT" panose="020B0502020104020203" pitchFamily="34" charset="0"/>
              </a:rPr>
              <a:t>V100</a:t>
            </a:r>
            <a:r>
              <a:rPr lang="zh-CN" altLang="en-US" sz="1600" dirty="0">
                <a:latin typeface="Gill Sans MT" panose="020B0502020104020203" pitchFamily="34" charset="0"/>
              </a:rPr>
              <a:t>，训练时长 </a:t>
            </a:r>
            <a:r>
              <a:rPr lang="en-US" altLang="zh-CN" sz="1600" dirty="0">
                <a:latin typeface="Gill Sans MT" panose="020B0502020104020203" pitchFamily="34" charset="0"/>
              </a:rPr>
              <a:t>36 </a:t>
            </a:r>
            <a:r>
              <a:rPr lang="zh-CN" altLang="en-US" sz="1600" dirty="0">
                <a:latin typeface="Gill Sans MT" panose="020B0502020104020203" pitchFamily="34" charset="0"/>
              </a:rPr>
              <a:t>年</a:t>
            </a:r>
            <a:endParaRPr lang="en-US" altLang="zh-CN" sz="1600" dirty="0">
              <a:latin typeface="Gill Sans MT" panose="020B0502020104020203" pitchFamily="34" charset="0"/>
            </a:endParaRPr>
          </a:p>
          <a:p>
            <a:pPr lvl="1"/>
            <a:r>
              <a:rPr lang="en-US" altLang="zh-CN" sz="1600" dirty="0">
                <a:latin typeface="Gill Sans MT" panose="020B0502020104020203" pitchFamily="34" charset="0"/>
              </a:rPr>
              <a:t>512 </a:t>
            </a:r>
            <a:r>
              <a:rPr lang="zh-CN" altLang="en-US" sz="1600" dirty="0">
                <a:latin typeface="Gill Sans MT" panose="020B0502020104020203" pitchFamily="34" charset="0"/>
              </a:rPr>
              <a:t>张 </a:t>
            </a:r>
            <a:r>
              <a:rPr lang="en-US" altLang="zh-CN" sz="1600" dirty="0">
                <a:latin typeface="Gill Sans MT" panose="020B0502020104020203" pitchFamily="34" charset="0"/>
              </a:rPr>
              <a:t>V100</a:t>
            </a:r>
            <a:r>
              <a:rPr lang="zh-CN" altLang="en-US" sz="1600" dirty="0">
                <a:latin typeface="Gill Sans MT" panose="020B0502020104020203" pitchFamily="34" charset="0"/>
              </a:rPr>
              <a:t>，训练近 </a:t>
            </a:r>
            <a:r>
              <a:rPr lang="en-US" altLang="zh-CN" sz="1600" dirty="0">
                <a:latin typeface="Gill Sans MT" panose="020B0502020104020203" pitchFamily="34" charset="0"/>
              </a:rPr>
              <a:t>7 </a:t>
            </a:r>
            <a:r>
              <a:rPr lang="zh-CN" altLang="en-US" sz="1600" dirty="0">
                <a:latin typeface="Gill Sans MT" panose="020B0502020104020203" pitchFamily="34" charset="0"/>
              </a:rPr>
              <a:t>个月</a:t>
            </a:r>
            <a:endParaRPr lang="en-US" sz="1600" dirty="0">
              <a:latin typeface="Gill Sans MT" panose="020B0502020104020203" pitchFamily="34" charset="0"/>
            </a:endParaRPr>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86213" y="1484784"/>
            <a:ext cx="7433567" cy="4464496"/>
          </a:xfrm>
          <a:prstGeom prst="rect">
            <a:avLst/>
          </a:prstGeom>
        </p:spPr>
      </p:pic>
    </p:spTree>
    <p:extLst>
      <p:ext uri="{BB962C8B-B14F-4D97-AF65-F5344CB8AC3E}">
        <p14:creationId xmlns:p14="http://schemas.microsoft.com/office/powerpoint/2010/main" val="304773131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0596EB-AB36-324E-9F79-8D8617AF096A}"/>
              </a:ext>
            </a:extLst>
          </p:cNvPr>
          <p:cNvPicPr>
            <a:picLocks noChangeAspect="1"/>
          </p:cNvPicPr>
          <p:nvPr/>
        </p:nvPicPr>
        <p:blipFill>
          <a:blip r:embed="rId2"/>
          <a:stretch>
            <a:fillRect/>
          </a:stretch>
        </p:blipFill>
        <p:spPr>
          <a:xfrm>
            <a:off x="1472272" y="764704"/>
            <a:ext cx="9252218" cy="5328592"/>
          </a:xfrm>
          <a:prstGeom prst="rect">
            <a:avLst/>
          </a:prstGeom>
        </p:spPr>
      </p:pic>
    </p:spTree>
    <p:extLst>
      <p:ext uri="{BB962C8B-B14F-4D97-AF65-F5344CB8AC3E}">
        <p14:creationId xmlns:p14="http://schemas.microsoft.com/office/powerpoint/2010/main" val="1049817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About</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zh-CN" altLang="en-US" sz="28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关于本内容</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latin typeface="Gill Sans MT" panose="020B0502020104020203" pitchFamily="34" charset="0"/>
              </a:rPr>
              <a:t>具体内容</a:t>
            </a:r>
          </a:p>
          <a:p>
            <a:pPr lvl="1"/>
            <a:r>
              <a:rPr lang="zh-CN" altLang="en-US" sz="2000" b="1" dirty="0">
                <a:solidFill>
                  <a:schemeClr val="bg2"/>
                </a:solidFill>
                <a:latin typeface="Gill Sans MT" panose="020B0502020104020203" pitchFamily="34" charset="0"/>
              </a:rPr>
              <a:t>大模型训练挑战</a:t>
            </a:r>
            <a:endParaRPr lang="en-US" altLang="zh-CN" sz="2000" b="1" dirty="0">
              <a:solidFill>
                <a:schemeClr val="bg2"/>
              </a:solidFill>
              <a:latin typeface="Gill Sans MT" panose="020B0502020104020203" pitchFamily="34" charset="0"/>
            </a:endParaRPr>
          </a:p>
          <a:p>
            <a:pPr lvl="1"/>
            <a:r>
              <a:rPr lang="en-US" altLang="zh-CN" sz="2000" b="1" dirty="0">
                <a:solidFill>
                  <a:schemeClr val="bg2"/>
                </a:solidFill>
                <a:latin typeface="Gill Sans MT" panose="020B0502020104020203" pitchFamily="34" charset="0"/>
              </a:rPr>
              <a:t>AI</a:t>
            </a:r>
            <a:r>
              <a:rPr lang="zh-CN" altLang="en-US" sz="2000" b="1" dirty="0">
                <a:solidFill>
                  <a:schemeClr val="bg2"/>
                </a:solidFill>
                <a:latin typeface="Gill Sans MT" panose="020B0502020104020203" pitchFamily="34" charset="0"/>
              </a:rPr>
              <a:t>框架的分布式</a:t>
            </a:r>
            <a:endParaRPr lang="en-US" altLang="zh-CN" sz="2000" b="1" dirty="0">
              <a:solidFill>
                <a:schemeClr val="bg2"/>
              </a:solidFill>
              <a:latin typeface="Gill Sans MT" panose="020B0502020104020203" pitchFamily="34" charset="0"/>
            </a:endParaRPr>
          </a:p>
          <a:p>
            <a:pPr lvl="1"/>
            <a:r>
              <a:rPr lang="en-US" altLang="zh-CN" sz="2000" b="1" dirty="0">
                <a:solidFill>
                  <a:schemeClr val="bg2"/>
                </a:solidFill>
                <a:latin typeface="Gill Sans MT" panose="020B0502020104020203" pitchFamily="34" charset="0"/>
              </a:rPr>
              <a:t>AI</a:t>
            </a:r>
            <a:r>
              <a:rPr lang="zh-CN" altLang="en-US" sz="2000" b="1" dirty="0">
                <a:solidFill>
                  <a:schemeClr val="bg2"/>
                </a:solidFill>
                <a:latin typeface="Gill Sans MT" panose="020B0502020104020203" pitchFamily="34" charset="0"/>
              </a:rPr>
              <a:t>集群架构</a:t>
            </a:r>
            <a:endParaRPr lang="en-US" altLang="zh-CN" sz="2000" b="1" dirty="0">
              <a:solidFill>
                <a:schemeClr val="bg2"/>
              </a:solidFill>
              <a:latin typeface="Gill Sans MT" panose="020B0502020104020203" pitchFamily="34" charset="0"/>
            </a:endParaRPr>
          </a:p>
          <a:p>
            <a:pPr lvl="1"/>
            <a:r>
              <a:rPr lang="en-US" altLang="zh-CN" sz="2000" b="1" dirty="0">
                <a:solidFill>
                  <a:schemeClr val="bg2"/>
                </a:solidFill>
                <a:latin typeface="Gill Sans MT" panose="020B0502020104020203" pitchFamily="34" charset="0"/>
              </a:rPr>
              <a:t>AI</a:t>
            </a:r>
            <a:r>
              <a:rPr lang="zh-CN" altLang="en-US" sz="2000" b="1" dirty="0">
                <a:solidFill>
                  <a:schemeClr val="bg2"/>
                </a:solidFill>
                <a:latin typeface="Gill Sans MT" panose="020B0502020104020203" pitchFamily="34" charset="0"/>
              </a:rPr>
              <a:t>集群通信</a:t>
            </a:r>
            <a:endParaRPr lang="en-US" altLang="zh-CN" sz="2000" b="1" dirty="0">
              <a:solidFill>
                <a:schemeClr val="bg2"/>
              </a:solidFill>
              <a:latin typeface="Gill Sans MT" panose="020B0502020104020203" pitchFamily="34" charset="0"/>
            </a:endParaRPr>
          </a:p>
          <a:p>
            <a:pPr lvl="1"/>
            <a:r>
              <a:rPr lang="zh-CN" altLang="en-US" sz="2000" b="1" dirty="0">
                <a:solidFill>
                  <a:schemeClr val="bg2"/>
                </a:solidFill>
                <a:latin typeface="Gill Sans MT" panose="020B0502020104020203" pitchFamily="34" charset="0"/>
              </a:rPr>
              <a:t>大模型算法</a:t>
            </a:r>
            <a:endParaRPr lang="en-US" altLang="zh-CN" sz="2000" b="1" dirty="0">
              <a:solidFill>
                <a:schemeClr val="bg2"/>
              </a:solidFill>
              <a:latin typeface="Gill Sans MT" panose="020B0502020104020203" pitchFamily="34" charset="0"/>
            </a:endParaRPr>
          </a:p>
          <a:p>
            <a:pPr lvl="1"/>
            <a:r>
              <a:rPr lang="zh-CN" altLang="en-US" sz="2000" b="1" dirty="0">
                <a:solidFill>
                  <a:schemeClr val="bg2"/>
                </a:solidFill>
                <a:latin typeface="Gill Sans MT" panose="020B0502020104020203" pitchFamily="34" charset="0"/>
              </a:rPr>
              <a:t>分布式并行算法</a:t>
            </a:r>
            <a:endParaRPr lang="en-US" altLang="zh-CN" sz="2000" b="1" dirty="0">
              <a:solidFill>
                <a:schemeClr val="bg2"/>
              </a:solidFill>
              <a:latin typeface="Gill Sans MT" panose="020B0502020104020203" pitchFamily="34" charset="0"/>
            </a:endParaRPr>
          </a:p>
          <a:p>
            <a:pPr lvl="1"/>
            <a:r>
              <a:rPr lang="zh-CN" altLang="en-US" sz="2000" b="1" dirty="0">
                <a:solidFill>
                  <a:schemeClr val="bg2"/>
                </a:solidFill>
                <a:latin typeface="Gill Sans MT" panose="020B0502020104020203" pitchFamily="34" charset="0"/>
              </a:rPr>
              <a:t>大模型混合并行</a:t>
            </a:r>
            <a:endParaRPr lang="en-US" altLang="zh-CN" sz="2000" dirty="0">
              <a:solidFill>
                <a:schemeClr val="bg2"/>
              </a:solidFill>
              <a:latin typeface="Gill Sans MT" panose="020B0502020104020203" pitchFamily="34" charset="0"/>
            </a:endParaRPr>
          </a:p>
          <a:p>
            <a:pPr lvl="1"/>
            <a:r>
              <a:rPr lang="zh-CN" altLang="en-US" sz="2400" b="1" dirty="0">
                <a:solidFill>
                  <a:srgbClr val="374154"/>
                </a:solidFill>
                <a:latin typeface="Gill Sans MT" panose="020B0502020104020203" pitchFamily="34" charset="0"/>
              </a:rPr>
              <a:t>内存和计算优化</a:t>
            </a:r>
            <a:endParaRPr lang="en-US" altLang="zh-CN" sz="2400" b="1" dirty="0">
              <a:solidFill>
                <a:srgbClr val="374154"/>
              </a:solidFill>
              <a:latin typeface="Gill Sans MT" panose="020B0502020104020203" pitchFamily="34" charset="0"/>
            </a:endParaRPr>
          </a:p>
          <a:p>
            <a:pPr lvl="1"/>
            <a:r>
              <a:rPr lang="zh-CN" altLang="en-US" sz="2000" b="1" dirty="0">
                <a:solidFill>
                  <a:schemeClr val="bg2"/>
                </a:solidFill>
                <a:latin typeface="Gill Sans MT" panose="020B0502020104020203" pitchFamily="34" charset="0"/>
              </a:rPr>
              <a:t>分布式并行总结</a:t>
            </a:r>
            <a:endParaRPr lang="en-US" altLang="zh-CN" sz="2000" b="1" dirty="0">
              <a:solidFill>
                <a:schemeClr val="bg2"/>
              </a:solidFill>
              <a:latin typeface="Gill Sans MT" panose="020B0502020104020203" pitchFamily="34" charset="0"/>
            </a:endParaRPr>
          </a:p>
        </p:txBody>
      </p:sp>
    </p:spTree>
    <p:extLst>
      <p:ext uri="{BB962C8B-B14F-4D97-AF65-F5344CB8AC3E}">
        <p14:creationId xmlns:p14="http://schemas.microsoft.com/office/powerpoint/2010/main" val="32699662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分布式深度学习的意义</a:t>
            </a:r>
            <a:endParaRPr lang="en-US" dirty="0">
              <a:latin typeface="Microsoft YaHei" panose="020B0503020204020204" pitchFamily="34" charset="-122"/>
              <a:ea typeface="Microsoft YaHei" panose="020B0503020204020204" pitchFamily="34" charset="-122"/>
            </a:endParaRPr>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23635" y="1268760"/>
            <a:ext cx="10963473" cy="475798"/>
          </a:xfrm>
        </p:spPr>
        <p:txBody>
          <a:bodyPr/>
          <a:lstStyle/>
          <a:p>
            <a:r>
              <a:rPr lang="zh-CN" altLang="en-US" b="1" dirty="0">
                <a:latin typeface="Microsoft YaHei" panose="020B0503020204020204" pitchFamily="34" charset="-122"/>
                <a:ea typeface="Microsoft YaHei" panose="020B0503020204020204" pitchFamily="34" charset="-122"/>
              </a:rPr>
              <a:t>深度学习训练耗时：</a:t>
            </a:r>
            <a:endParaRPr lang="en-US" altLang="zh-CN" b="1" dirty="0">
              <a:latin typeface="Microsoft YaHei" panose="020B0503020204020204" pitchFamily="34" charset="-122"/>
              <a:ea typeface="Microsoft YaHei" panose="020B0503020204020204" pitchFamily="34" charset="-122"/>
            </a:endParaRPr>
          </a:p>
        </p:txBody>
      </p:sp>
      <p:sp>
        <p:nvSpPr>
          <p:cNvPr id="8" name="Left Brace 7">
            <a:extLst>
              <a:ext uri="{FF2B5EF4-FFF2-40B4-BE49-F238E27FC236}">
                <a16:creationId xmlns:a16="http://schemas.microsoft.com/office/drawing/2014/main" id="{EBFDA725-CAE5-4028-B8BA-3C8775969E82}"/>
              </a:ext>
            </a:extLst>
          </p:cNvPr>
          <p:cNvSpPr/>
          <p:nvPr/>
        </p:nvSpPr>
        <p:spPr>
          <a:xfrm rot="16200000">
            <a:off x="4437046" y="3861199"/>
            <a:ext cx="240149" cy="1656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398240 h 1656000"/>
                      <a:gd name="connsiteX6" fmla="*/ 120075 w 240149"/>
                      <a:gd name="connsiteY6" fmla="*/ 20012 h 1656000"/>
                      <a:gd name="connsiteX7" fmla="*/ 240150 w 240149"/>
                      <a:gd name="connsiteY7" fmla="*/ 0 h 1656000"/>
                      <a:gd name="connsiteX8" fmla="*/ 240149 w 240149"/>
                      <a:gd name="connsiteY8" fmla="*/ 1656000 h 1656000"/>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429760 h 1656000"/>
                      <a:gd name="connsiteX6" fmla="*/ 120075 w 240149"/>
                      <a:gd name="connsiteY6" fmla="*/ 20012 h 1656000"/>
                      <a:gd name="connsiteX7" fmla="*/ 240150 w 240149"/>
                      <a:gd name="connsiteY7" fmla="*/ 0 h 16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149" h="1656000" stroke="0" extrusionOk="0">
                        <a:moveTo>
                          <a:pt x="240149" y="1656000"/>
                        </a:moveTo>
                        <a:cubicBezTo>
                          <a:pt x="175557" y="1655942"/>
                          <a:pt x="119409" y="1646748"/>
                          <a:pt x="120074" y="1635988"/>
                        </a:cubicBezTo>
                        <a:cubicBezTo>
                          <a:pt x="165493" y="1409266"/>
                          <a:pt x="126153" y="1071856"/>
                          <a:pt x="120075" y="848012"/>
                        </a:cubicBezTo>
                        <a:cubicBezTo>
                          <a:pt x="114692" y="841080"/>
                          <a:pt x="64856" y="828256"/>
                          <a:pt x="0" y="828000"/>
                        </a:cubicBezTo>
                        <a:cubicBezTo>
                          <a:pt x="65449" y="826589"/>
                          <a:pt x="119859" y="817635"/>
                          <a:pt x="120075" y="807988"/>
                        </a:cubicBezTo>
                        <a:cubicBezTo>
                          <a:pt x="109150" y="671424"/>
                          <a:pt x="111814" y="560743"/>
                          <a:pt x="120075" y="398240"/>
                        </a:cubicBezTo>
                        <a:cubicBezTo>
                          <a:pt x="128336" y="235737"/>
                          <a:pt x="117070" y="98604"/>
                          <a:pt x="120075" y="20012"/>
                        </a:cubicBezTo>
                        <a:cubicBezTo>
                          <a:pt x="121493" y="12115"/>
                          <a:pt x="167316" y="-5426"/>
                          <a:pt x="240150" y="0"/>
                        </a:cubicBezTo>
                        <a:cubicBezTo>
                          <a:pt x="141181" y="630461"/>
                          <a:pt x="231923" y="1136370"/>
                          <a:pt x="240149" y="1656000"/>
                        </a:cubicBezTo>
                        <a:close/>
                      </a:path>
                      <a:path w="240149" h="1656000" fill="none" extrusionOk="0">
                        <a:moveTo>
                          <a:pt x="240149" y="1656000"/>
                        </a:moveTo>
                        <a:cubicBezTo>
                          <a:pt x="176060" y="1657368"/>
                          <a:pt x="118246" y="1647081"/>
                          <a:pt x="120074" y="1635988"/>
                        </a:cubicBezTo>
                        <a:cubicBezTo>
                          <a:pt x="122145" y="1351604"/>
                          <a:pt x="108207" y="1099597"/>
                          <a:pt x="120075" y="848012"/>
                        </a:cubicBezTo>
                        <a:cubicBezTo>
                          <a:pt x="127290" y="827943"/>
                          <a:pt x="66100" y="836434"/>
                          <a:pt x="0" y="828000"/>
                        </a:cubicBezTo>
                        <a:cubicBezTo>
                          <a:pt x="65161" y="828622"/>
                          <a:pt x="122347" y="820540"/>
                          <a:pt x="120075" y="807988"/>
                        </a:cubicBezTo>
                        <a:cubicBezTo>
                          <a:pt x="114152" y="702634"/>
                          <a:pt x="116773" y="546244"/>
                          <a:pt x="120075" y="429760"/>
                        </a:cubicBezTo>
                        <a:cubicBezTo>
                          <a:pt x="123377" y="313276"/>
                          <a:pt x="130732" y="135507"/>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latin typeface="Microsoft YaHei" panose="020B0503020204020204" pitchFamily="34" charset="-122"/>
              <a:ea typeface="Microsoft YaHei" panose="020B0503020204020204" pitchFamily="34" charset="-122"/>
            </a:endParaRPr>
          </a:p>
        </p:txBody>
      </p:sp>
      <p:sp>
        <p:nvSpPr>
          <p:cNvPr id="9" name="Left Brace 8">
            <a:extLst>
              <a:ext uri="{FF2B5EF4-FFF2-40B4-BE49-F238E27FC236}">
                <a16:creationId xmlns:a16="http://schemas.microsoft.com/office/drawing/2014/main" id="{23BEF225-C9DD-4E05-9144-118866526D6D}"/>
              </a:ext>
            </a:extLst>
          </p:cNvPr>
          <p:cNvSpPr/>
          <p:nvPr/>
        </p:nvSpPr>
        <p:spPr>
          <a:xfrm rot="16200000">
            <a:off x="6147034" y="4311267"/>
            <a:ext cx="240150" cy="755864"/>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 name="connsiteX7" fmla="*/ 240150 w 240150"/>
                      <a:gd name="connsiteY7" fmla="*/ 393049 h 755864"/>
                      <a:gd name="connsiteX8" fmla="*/ 240150 w 240150"/>
                      <a:gd name="connsiteY8" fmla="*/ 755864 h 755864"/>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50" h="755864" stroke="0" extrusionOk="0">
                        <a:moveTo>
                          <a:pt x="240150" y="755864"/>
                        </a:moveTo>
                        <a:cubicBezTo>
                          <a:pt x="175558" y="755806"/>
                          <a:pt x="119410" y="746612"/>
                          <a:pt x="120075" y="735852"/>
                        </a:cubicBezTo>
                        <a:cubicBezTo>
                          <a:pt x="117382" y="567238"/>
                          <a:pt x="131482" y="556074"/>
                          <a:pt x="120075" y="397944"/>
                        </a:cubicBezTo>
                        <a:cubicBezTo>
                          <a:pt x="119169" y="395612"/>
                          <a:pt x="70564" y="374924"/>
                          <a:pt x="0" y="377932"/>
                        </a:cubicBezTo>
                        <a:cubicBezTo>
                          <a:pt x="68508" y="378924"/>
                          <a:pt x="118174" y="370473"/>
                          <a:pt x="120075" y="357920"/>
                        </a:cubicBezTo>
                        <a:cubicBezTo>
                          <a:pt x="112875" y="199312"/>
                          <a:pt x="130336" y="182526"/>
                          <a:pt x="120075" y="20012"/>
                        </a:cubicBezTo>
                        <a:cubicBezTo>
                          <a:pt x="120203" y="6107"/>
                          <a:pt x="175252" y="3155"/>
                          <a:pt x="240150" y="0"/>
                        </a:cubicBezTo>
                        <a:cubicBezTo>
                          <a:pt x="257134" y="195592"/>
                          <a:pt x="229738" y="231867"/>
                          <a:pt x="240150" y="393049"/>
                        </a:cubicBezTo>
                        <a:cubicBezTo>
                          <a:pt x="250562" y="554231"/>
                          <a:pt x="253995" y="601965"/>
                          <a:pt x="240150" y="755864"/>
                        </a:cubicBezTo>
                        <a:close/>
                      </a:path>
                      <a:path w="240150" h="755864" fill="none" extrusionOk="0">
                        <a:moveTo>
                          <a:pt x="240150" y="755864"/>
                        </a:moveTo>
                        <a:cubicBezTo>
                          <a:pt x="172006" y="755905"/>
                          <a:pt x="120221" y="745369"/>
                          <a:pt x="120075" y="735852"/>
                        </a:cubicBezTo>
                        <a:cubicBezTo>
                          <a:pt x="109176" y="597117"/>
                          <a:pt x="108867" y="529793"/>
                          <a:pt x="120075" y="397944"/>
                        </a:cubicBezTo>
                        <a:cubicBezTo>
                          <a:pt x="117390" y="388833"/>
                          <a:pt x="68438" y="375325"/>
                          <a:pt x="0" y="377932"/>
                        </a:cubicBezTo>
                        <a:cubicBezTo>
                          <a:pt x="63869" y="377275"/>
                          <a:pt x="119479" y="369980"/>
                          <a:pt x="120075" y="357920"/>
                        </a:cubicBezTo>
                        <a:cubicBezTo>
                          <a:pt x="106651" y="256138"/>
                          <a:pt x="122685" y="169941"/>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latin typeface="Microsoft YaHei" panose="020B0503020204020204" pitchFamily="34" charset="-122"/>
              <a:ea typeface="Microsoft YaHei" panose="020B0503020204020204" pitchFamily="34" charset="-122"/>
            </a:endParaRPr>
          </a:p>
        </p:txBody>
      </p:sp>
      <p:sp>
        <p:nvSpPr>
          <p:cNvPr id="10" name="TextBox 9">
            <a:extLst>
              <a:ext uri="{FF2B5EF4-FFF2-40B4-BE49-F238E27FC236}">
                <a16:creationId xmlns:a16="http://schemas.microsoft.com/office/drawing/2014/main" id="{D4C70025-8C07-42A7-BD8E-CAF9CDDC570C}"/>
              </a:ext>
            </a:extLst>
          </p:cNvPr>
          <p:cNvSpPr txBox="1"/>
          <p:nvPr/>
        </p:nvSpPr>
        <p:spPr>
          <a:xfrm>
            <a:off x="3980046" y="4976025"/>
            <a:ext cx="1154162" cy="1405321"/>
          </a:xfrm>
          <a:prstGeom prst="rect">
            <a:avLst/>
          </a:prstGeom>
          <a:noFill/>
        </p:spPr>
        <p:txBody>
          <a:bodyPr wrap="none" lIns="0" tIns="0" rIns="0" bIns="0" rtlCol="0">
            <a:spAutoFit/>
          </a:bodyPr>
          <a:lstStyle/>
          <a:p>
            <a:pPr algn="ctr">
              <a:lnSpc>
                <a:spcPct val="130000"/>
              </a:lnSpc>
            </a:pPr>
            <a:r>
              <a:rPr lang="zh-CN" altLang="en-US" b="1" dirty="0">
                <a:solidFill>
                  <a:srgbClr val="C00000"/>
                </a:solidFill>
                <a:latin typeface="Microsoft YaHei" panose="020B0503020204020204" pitchFamily="34" charset="-122"/>
                <a:ea typeface="Microsoft YaHei" panose="020B0503020204020204" pitchFamily="34" charset="-122"/>
              </a:rPr>
              <a:t>混合精度</a:t>
            </a:r>
            <a:endParaRPr lang="en-US" altLang="zh-CN" b="1" dirty="0">
              <a:solidFill>
                <a:srgbClr val="C00000"/>
              </a:solidFill>
              <a:latin typeface="Microsoft YaHei" panose="020B0503020204020204" pitchFamily="34" charset="-122"/>
              <a:ea typeface="Microsoft YaHei" panose="020B0503020204020204" pitchFamily="34" charset="-122"/>
            </a:endParaRPr>
          </a:p>
          <a:p>
            <a:pPr algn="ctr">
              <a:lnSpc>
                <a:spcPct val="130000"/>
              </a:lnSpc>
            </a:pPr>
            <a:r>
              <a:rPr lang="zh-CN" altLang="en-US" b="1" dirty="0">
                <a:solidFill>
                  <a:srgbClr val="C00000"/>
                </a:solidFill>
                <a:latin typeface="Microsoft YaHei" panose="020B0503020204020204" pitchFamily="34" charset="-122"/>
                <a:ea typeface="Microsoft YaHei" panose="020B0503020204020204" pitchFamily="34" charset="-122"/>
              </a:rPr>
              <a:t>算子融合</a:t>
            </a:r>
            <a:endParaRPr lang="en-US" altLang="zh-CN" b="1" dirty="0">
              <a:solidFill>
                <a:srgbClr val="C00000"/>
              </a:solidFill>
              <a:latin typeface="Microsoft YaHei" panose="020B0503020204020204" pitchFamily="34" charset="-122"/>
              <a:ea typeface="Microsoft YaHei" panose="020B0503020204020204" pitchFamily="34" charset="-122"/>
            </a:endParaRPr>
          </a:p>
          <a:p>
            <a:pPr algn="ctr">
              <a:lnSpc>
                <a:spcPct val="130000"/>
              </a:lnSpc>
            </a:pPr>
            <a:r>
              <a:rPr lang="zh-CN" altLang="en-US" b="1" dirty="0">
                <a:solidFill>
                  <a:srgbClr val="C00000"/>
                </a:solidFill>
                <a:latin typeface="Microsoft YaHei" panose="020B0503020204020204" pitchFamily="34" charset="-122"/>
                <a:ea typeface="Microsoft YaHei" panose="020B0503020204020204" pitchFamily="34" charset="-122"/>
              </a:rPr>
              <a:t>高效优化器</a:t>
            </a:r>
            <a:endParaRPr lang="en-US" altLang="zh-CN" b="1" dirty="0">
              <a:solidFill>
                <a:srgbClr val="C00000"/>
              </a:solidFill>
              <a:latin typeface="Microsoft YaHei" panose="020B0503020204020204" pitchFamily="34" charset="-122"/>
              <a:ea typeface="Microsoft YaHei" panose="020B0503020204020204" pitchFamily="34" charset="-122"/>
            </a:endParaRPr>
          </a:p>
          <a:p>
            <a:pPr algn="ctr">
              <a:lnSpc>
                <a:spcPct val="130000"/>
              </a:lnSpc>
            </a:pPr>
            <a:r>
              <a:rPr lang="zh-CN" altLang="en-US" b="1">
                <a:solidFill>
                  <a:srgbClr val="C00000"/>
                </a:solidFill>
                <a:latin typeface="Microsoft YaHei" panose="020B0503020204020204" pitchFamily="34" charset="-122"/>
                <a:ea typeface="Microsoft YaHei" panose="020B0503020204020204" pitchFamily="34" charset="-122"/>
              </a:rPr>
              <a:t>激活重计算</a:t>
            </a:r>
            <a:endParaRPr lang="en-US" altLang="zh-CN" b="1" dirty="0">
              <a:solidFill>
                <a:srgbClr val="C00000"/>
              </a:solidFill>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a16="http://schemas.microsoft.com/office/drawing/2014/main" id="{A7020CD8-5297-49E1-8E1F-5C3C987A1103}"/>
              </a:ext>
            </a:extLst>
          </p:cNvPr>
          <p:cNvSpPr txBox="1"/>
          <p:nvPr/>
        </p:nvSpPr>
        <p:spPr>
          <a:xfrm>
            <a:off x="5563327" y="4976025"/>
            <a:ext cx="1457033" cy="689804"/>
          </a:xfrm>
          <a:prstGeom prst="rect">
            <a:avLst/>
          </a:prstGeom>
          <a:noFill/>
        </p:spPr>
        <p:txBody>
          <a:bodyPr wrap="square" lIns="0" tIns="0" rIns="0" bIns="0" rtlCol="0">
            <a:spAutoFit/>
          </a:bodyPr>
          <a:lstStyle/>
          <a:p>
            <a:pPr algn="ctr">
              <a:lnSpc>
                <a:spcPct val="130000"/>
              </a:lnSpc>
            </a:pPr>
            <a:r>
              <a:rPr lang="zh-CN" altLang="en-US" dirty="0">
                <a:solidFill>
                  <a:srgbClr val="FFC000"/>
                </a:solidFill>
                <a:latin typeface="Microsoft YaHei" panose="020B0503020204020204" pitchFamily="34" charset="-122"/>
                <a:ea typeface="Microsoft YaHei" panose="020B0503020204020204" pitchFamily="34" charset="-122"/>
              </a:rPr>
              <a:t>服务器架构</a:t>
            </a:r>
            <a:endParaRPr lang="en-US" altLang="zh-CN" dirty="0">
              <a:solidFill>
                <a:srgbClr val="FFC000"/>
              </a:solidFill>
              <a:latin typeface="Microsoft YaHei" panose="020B0503020204020204" pitchFamily="34" charset="-122"/>
              <a:ea typeface="Microsoft YaHei" panose="020B0503020204020204" pitchFamily="34" charset="-122"/>
            </a:endParaRPr>
          </a:p>
          <a:p>
            <a:pPr algn="ctr">
              <a:lnSpc>
                <a:spcPct val="130000"/>
              </a:lnSpc>
            </a:pPr>
            <a:r>
              <a:rPr lang="zh-CN" altLang="en-US" dirty="0">
                <a:solidFill>
                  <a:srgbClr val="FFC000"/>
                </a:solidFill>
                <a:latin typeface="Microsoft YaHei" panose="020B0503020204020204" pitchFamily="34" charset="-122"/>
                <a:ea typeface="Microsoft YaHei" panose="020B0503020204020204" pitchFamily="34" charset="-122"/>
              </a:rPr>
              <a:t>通信拓扑优化</a:t>
            </a:r>
            <a:endParaRPr lang="en-US" dirty="0" err="1">
              <a:solidFill>
                <a:srgbClr val="FFC000"/>
              </a:solidFill>
              <a:latin typeface="Microsoft YaHei" panose="020B0503020204020204" pitchFamily="34" charset="-122"/>
              <a:ea typeface="Microsoft YaHei" panose="020B0503020204020204" pitchFamily="34" charset="-122"/>
            </a:endParaRPr>
          </a:p>
        </p:txBody>
      </p:sp>
      <p:grpSp>
        <p:nvGrpSpPr>
          <p:cNvPr id="19" name="组合 18">
            <a:extLst>
              <a:ext uri="{FF2B5EF4-FFF2-40B4-BE49-F238E27FC236}">
                <a16:creationId xmlns:a16="http://schemas.microsoft.com/office/drawing/2014/main" id="{C99BE436-EFE7-1A43-8F61-143683F57298}"/>
              </a:ext>
            </a:extLst>
          </p:cNvPr>
          <p:cNvGrpSpPr/>
          <p:nvPr/>
        </p:nvGrpSpPr>
        <p:grpSpPr>
          <a:xfrm>
            <a:off x="3039255" y="1988840"/>
            <a:ext cx="5939446" cy="1067148"/>
            <a:chOff x="3039255" y="1988840"/>
            <a:chExt cx="5939446" cy="1067148"/>
          </a:xfrm>
        </p:grpSpPr>
        <p:sp>
          <p:nvSpPr>
            <p:cNvPr id="4" name="Left Brace 3">
              <a:extLst>
                <a:ext uri="{FF2B5EF4-FFF2-40B4-BE49-F238E27FC236}">
                  <a16:creationId xmlns:a16="http://schemas.microsoft.com/office/drawing/2014/main" id="{18288B34-8F2D-4FB4-A8DB-123842C4F7A0}"/>
                </a:ext>
              </a:extLst>
            </p:cNvPr>
            <p:cNvSpPr/>
            <p:nvPr/>
          </p:nvSpPr>
          <p:spPr>
            <a:xfrm rot="16200000">
              <a:off x="5904968" y="937397"/>
              <a:ext cx="237600" cy="324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37600 w 237600"/>
                        <a:gd name="connsiteY0" fmla="*/ 3240000 h 3240000"/>
                        <a:gd name="connsiteX1" fmla="*/ 118800 w 237600"/>
                        <a:gd name="connsiteY1" fmla="*/ 3220201 h 3240000"/>
                        <a:gd name="connsiteX2" fmla="*/ 118800 w 237600"/>
                        <a:gd name="connsiteY2" fmla="*/ 2740812 h 3240000"/>
                        <a:gd name="connsiteX3" fmla="*/ 118800 w 237600"/>
                        <a:gd name="connsiteY3" fmla="*/ 224562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89204 h 3240000"/>
                        <a:gd name="connsiteX8" fmla="*/ 118800 w 237600"/>
                        <a:gd name="connsiteY8" fmla="*/ 546600 h 3240000"/>
                        <a:gd name="connsiteX9" fmla="*/ 118800 w 237600"/>
                        <a:gd name="connsiteY9" fmla="*/ 19799 h 3240000"/>
                        <a:gd name="connsiteX10" fmla="*/ 237600 w 237600"/>
                        <a:gd name="connsiteY10" fmla="*/ 0 h 3240000"/>
                        <a:gd name="connsiteX11" fmla="*/ 237600 w 237600"/>
                        <a:gd name="connsiteY11" fmla="*/ 615600 h 3240000"/>
                        <a:gd name="connsiteX12" fmla="*/ 237600 w 237600"/>
                        <a:gd name="connsiteY12" fmla="*/ 1231200 h 3240000"/>
                        <a:gd name="connsiteX13" fmla="*/ 237600 w 237600"/>
                        <a:gd name="connsiteY13" fmla="*/ 1879200 h 3240000"/>
                        <a:gd name="connsiteX14" fmla="*/ 237600 w 237600"/>
                        <a:gd name="connsiteY14" fmla="*/ 2430000 h 3240000"/>
                        <a:gd name="connsiteX15" fmla="*/ 237600 w 237600"/>
                        <a:gd name="connsiteY15" fmla="*/ 3240000 h 3240000"/>
                        <a:gd name="connsiteX0" fmla="*/ 237600 w 237600"/>
                        <a:gd name="connsiteY0" fmla="*/ 3240000 h 3240000"/>
                        <a:gd name="connsiteX1" fmla="*/ 118800 w 237600"/>
                        <a:gd name="connsiteY1" fmla="*/ 3220201 h 3240000"/>
                        <a:gd name="connsiteX2" fmla="*/ 118800 w 237600"/>
                        <a:gd name="connsiteY2" fmla="*/ 2709204 h 3240000"/>
                        <a:gd name="connsiteX3" fmla="*/ 118800 w 237600"/>
                        <a:gd name="connsiteY3" fmla="*/ 216660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57596 h 3240000"/>
                        <a:gd name="connsiteX8" fmla="*/ 118800 w 237600"/>
                        <a:gd name="connsiteY8" fmla="*/ 562404 h 3240000"/>
                        <a:gd name="connsiteX9" fmla="*/ 118800 w 237600"/>
                        <a:gd name="connsiteY9" fmla="*/ 19799 h 3240000"/>
                        <a:gd name="connsiteX10" fmla="*/ 237600 w 237600"/>
                        <a:gd name="connsiteY10"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00" h="3240000" stroke="0" extrusionOk="0">
                          <a:moveTo>
                            <a:pt x="237600" y="3240000"/>
                          </a:moveTo>
                          <a:cubicBezTo>
                            <a:pt x="172774" y="3239304"/>
                            <a:pt x="116930" y="3232195"/>
                            <a:pt x="118800" y="3220201"/>
                          </a:cubicBezTo>
                          <a:cubicBezTo>
                            <a:pt x="120709" y="3074302"/>
                            <a:pt x="128910" y="2952408"/>
                            <a:pt x="118800" y="2740812"/>
                          </a:cubicBezTo>
                          <a:cubicBezTo>
                            <a:pt x="108690" y="2529216"/>
                            <a:pt x="117069" y="2444477"/>
                            <a:pt x="118800" y="2245620"/>
                          </a:cubicBezTo>
                          <a:cubicBezTo>
                            <a:pt x="120531" y="2046763"/>
                            <a:pt x="123676" y="1764440"/>
                            <a:pt x="118800" y="1639799"/>
                          </a:cubicBezTo>
                          <a:cubicBezTo>
                            <a:pt x="125862" y="1638375"/>
                            <a:pt x="73251" y="1610626"/>
                            <a:pt x="0" y="1620000"/>
                          </a:cubicBezTo>
                          <a:cubicBezTo>
                            <a:pt x="67665" y="1619427"/>
                            <a:pt x="119404" y="1610637"/>
                            <a:pt x="118800" y="1600201"/>
                          </a:cubicBezTo>
                          <a:cubicBezTo>
                            <a:pt x="101938" y="1439407"/>
                            <a:pt x="104953" y="1206823"/>
                            <a:pt x="118800" y="1089204"/>
                          </a:cubicBezTo>
                          <a:cubicBezTo>
                            <a:pt x="132647" y="971585"/>
                            <a:pt x="117475" y="733710"/>
                            <a:pt x="118800" y="546600"/>
                          </a:cubicBezTo>
                          <a:cubicBezTo>
                            <a:pt x="120125" y="359490"/>
                            <a:pt x="113150" y="276982"/>
                            <a:pt x="118800" y="19799"/>
                          </a:cubicBezTo>
                          <a:cubicBezTo>
                            <a:pt x="125276" y="-1899"/>
                            <a:pt x="167112" y="-5965"/>
                            <a:pt x="237600" y="0"/>
                          </a:cubicBezTo>
                          <a:cubicBezTo>
                            <a:pt x="235305" y="191188"/>
                            <a:pt x="242230" y="478382"/>
                            <a:pt x="237600" y="615600"/>
                          </a:cubicBezTo>
                          <a:cubicBezTo>
                            <a:pt x="232970" y="752818"/>
                            <a:pt x="264469" y="947619"/>
                            <a:pt x="237600" y="1231200"/>
                          </a:cubicBezTo>
                          <a:cubicBezTo>
                            <a:pt x="210731" y="1514781"/>
                            <a:pt x="237960" y="1736413"/>
                            <a:pt x="237600" y="1879200"/>
                          </a:cubicBezTo>
                          <a:cubicBezTo>
                            <a:pt x="237240" y="2021987"/>
                            <a:pt x="227578" y="2164522"/>
                            <a:pt x="237600" y="2430000"/>
                          </a:cubicBezTo>
                          <a:cubicBezTo>
                            <a:pt x="247622" y="2695478"/>
                            <a:pt x="228939" y="2944810"/>
                            <a:pt x="237600" y="3240000"/>
                          </a:cubicBezTo>
                          <a:close/>
                        </a:path>
                        <a:path w="237600" h="3240000" fill="none" extrusionOk="0">
                          <a:moveTo>
                            <a:pt x="237600" y="3240000"/>
                          </a:moveTo>
                          <a:cubicBezTo>
                            <a:pt x="171890" y="3238878"/>
                            <a:pt x="121362" y="3230407"/>
                            <a:pt x="118800" y="3220201"/>
                          </a:cubicBezTo>
                          <a:cubicBezTo>
                            <a:pt x="129723" y="3010116"/>
                            <a:pt x="125525" y="2873978"/>
                            <a:pt x="118800" y="2709204"/>
                          </a:cubicBezTo>
                          <a:cubicBezTo>
                            <a:pt x="112075" y="2544430"/>
                            <a:pt x="103668" y="2306687"/>
                            <a:pt x="118800" y="2166600"/>
                          </a:cubicBezTo>
                          <a:cubicBezTo>
                            <a:pt x="133932" y="2026513"/>
                            <a:pt x="114056" y="1803228"/>
                            <a:pt x="118800" y="1639799"/>
                          </a:cubicBezTo>
                          <a:cubicBezTo>
                            <a:pt x="117266" y="1629100"/>
                            <a:pt x="58028" y="1621729"/>
                            <a:pt x="0" y="1620000"/>
                          </a:cubicBezTo>
                          <a:cubicBezTo>
                            <a:pt x="63723" y="1620054"/>
                            <a:pt x="119178" y="1609088"/>
                            <a:pt x="118800" y="1600201"/>
                          </a:cubicBezTo>
                          <a:cubicBezTo>
                            <a:pt x="138012" y="1339656"/>
                            <a:pt x="121136" y="1184855"/>
                            <a:pt x="118800" y="1057596"/>
                          </a:cubicBezTo>
                          <a:cubicBezTo>
                            <a:pt x="116464" y="930338"/>
                            <a:pt x="136039" y="794825"/>
                            <a:pt x="118800" y="562404"/>
                          </a:cubicBezTo>
                          <a:cubicBezTo>
                            <a:pt x="101561" y="329983"/>
                            <a:pt x="118369" y="257673"/>
                            <a:pt x="118800" y="19799"/>
                          </a:cubicBezTo>
                          <a:cubicBezTo>
                            <a:pt x="112254" y="10360"/>
                            <a:pt x="174674" y="-6279"/>
                            <a:pt x="23760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latin typeface="Microsoft YaHei" panose="020B0503020204020204" pitchFamily="34" charset="-122"/>
                <a:ea typeface="Microsoft YaHei" panose="020B0503020204020204" pitchFamily="34" charset="-122"/>
              </a:endParaRPr>
            </a:p>
          </p:txBody>
        </p:sp>
        <p:sp>
          <p:nvSpPr>
            <p:cNvPr id="5" name="Left Brace 4">
              <a:extLst>
                <a:ext uri="{FF2B5EF4-FFF2-40B4-BE49-F238E27FC236}">
                  <a16:creationId xmlns:a16="http://schemas.microsoft.com/office/drawing/2014/main" id="{6040828B-0A05-4236-94A5-E53027BF0DF7}"/>
                </a:ext>
              </a:extLst>
            </p:cNvPr>
            <p:cNvSpPr/>
            <p:nvPr/>
          </p:nvSpPr>
          <p:spPr>
            <a:xfrm rot="16200000">
              <a:off x="8207710" y="2016124"/>
              <a:ext cx="240149" cy="108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 name="connsiteX7" fmla="*/ 240149 w 240149"/>
                        <a:gd name="connsiteY7" fmla="*/ 1080000 h 1080000"/>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49" h="1080000" stroke="0" extrusionOk="0">
                          <a:moveTo>
                            <a:pt x="240149" y="1080000"/>
                          </a:moveTo>
                          <a:cubicBezTo>
                            <a:pt x="174511" y="1079399"/>
                            <a:pt x="119214" y="1071527"/>
                            <a:pt x="120074" y="1059988"/>
                          </a:cubicBezTo>
                          <a:cubicBezTo>
                            <a:pt x="124337" y="896938"/>
                            <a:pt x="120661" y="718674"/>
                            <a:pt x="120075" y="560012"/>
                          </a:cubicBezTo>
                          <a:cubicBezTo>
                            <a:pt x="112520" y="560140"/>
                            <a:pt x="56057" y="544997"/>
                            <a:pt x="0" y="540000"/>
                          </a:cubicBezTo>
                          <a:cubicBezTo>
                            <a:pt x="64389" y="541206"/>
                            <a:pt x="120674" y="530475"/>
                            <a:pt x="120075" y="519988"/>
                          </a:cubicBezTo>
                          <a:cubicBezTo>
                            <a:pt x="129874" y="282755"/>
                            <a:pt x="95420" y="233789"/>
                            <a:pt x="120075" y="20012"/>
                          </a:cubicBezTo>
                          <a:cubicBezTo>
                            <a:pt x="126235" y="3871"/>
                            <a:pt x="182527" y="-1502"/>
                            <a:pt x="240150" y="0"/>
                          </a:cubicBezTo>
                          <a:cubicBezTo>
                            <a:pt x="240253" y="319683"/>
                            <a:pt x="326372" y="696450"/>
                            <a:pt x="240149" y="1080000"/>
                          </a:cubicBezTo>
                          <a:close/>
                        </a:path>
                        <a:path w="240149" h="1080000" fill="none" extrusionOk="0">
                          <a:moveTo>
                            <a:pt x="240149" y="1080000"/>
                          </a:moveTo>
                          <a:cubicBezTo>
                            <a:pt x="174012" y="1080281"/>
                            <a:pt x="117520" y="1071737"/>
                            <a:pt x="120074" y="1059988"/>
                          </a:cubicBezTo>
                          <a:cubicBezTo>
                            <a:pt x="113883" y="923076"/>
                            <a:pt x="132498" y="713581"/>
                            <a:pt x="120075" y="560012"/>
                          </a:cubicBezTo>
                          <a:cubicBezTo>
                            <a:pt x="120229" y="536698"/>
                            <a:pt x="62852" y="534989"/>
                            <a:pt x="0" y="540000"/>
                          </a:cubicBezTo>
                          <a:cubicBezTo>
                            <a:pt x="66014" y="540337"/>
                            <a:pt x="118720" y="531684"/>
                            <a:pt x="120075" y="519988"/>
                          </a:cubicBezTo>
                          <a:cubicBezTo>
                            <a:pt x="138940" y="361432"/>
                            <a:pt x="96597" y="164775"/>
                            <a:pt x="120075" y="20012"/>
                          </a:cubicBezTo>
                          <a:cubicBezTo>
                            <a:pt x="130208" y="972"/>
                            <a:pt x="170834" y="4015"/>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latin typeface="Microsoft YaHei" panose="020B0503020204020204" pitchFamily="34" charset="-122"/>
                <a:ea typeface="Microsoft YaHei" panose="020B0503020204020204" pitchFamily="34" charset="-122"/>
              </a:endParaRPr>
            </a:p>
          </p:txBody>
        </p:sp>
        <p:sp>
          <p:nvSpPr>
            <p:cNvPr id="6" name="TextBox 5">
              <a:extLst>
                <a:ext uri="{FF2B5EF4-FFF2-40B4-BE49-F238E27FC236}">
                  <a16:creationId xmlns:a16="http://schemas.microsoft.com/office/drawing/2014/main" id="{EF4C92BE-F97B-423B-AF0E-430B480A6B1F}"/>
                </a:ext>
              </a:extLst>
            </p:cNvPr>
            <p:cNvSpPr txBox="1"/>
            <p:nvPr/>
          </p:nvSpPr>
          <p:spPr>
            <a:xfrm>
              <a:off x="4990212" y="2778989"/>
              <a:ext cx="2077492"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模型相关，相对固定</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E7F4681A-340F-4A33-8D17-01A14F13A48F}"/>
                </a:ext>
              </a:extLst>
            </p:cNvPr>
            <p:cNvSpPr txBox="1"/>
            <p:nvPr/>
          </p:nvSpPr>
          <p:spPr>
            <a:xfrm>
              <a:off x="7841982" y="2778989"/>
              <a:ext cx="923330"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可变因素</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1A606C52-292D-DF4D-8409-2E907B58A5A0}"/>
                </a:ext>
              </a:extLst>
            </p:cNvPr>
            <p:cNvSpPr/>
            <p:nvPr/>
          </p:nvSpPr>
          <p:spPr>
            <a:xfrm>
              <a:off x="3039255" y="1988840"/>
              <a:ext cx="5939446" cy="400110"/>
            </a:xfrm>
            <a:prstGeom prst="rect">
              <a:avLst/>
            </a:prstGeom>
          </p:spPr>
          <p:txBody>
            <a:bodyPr wrap="none">
              <a:spAutoFit/>
            </a:bodyPr>
            <a:lstStyle/>
            <a:p>
              <a:pPr marL="0" indent="0">
                <a:buNone/>
              </a:pPr>
              <a:r>
                <a:rPr lang="zh-CN" altLang="en-US" sz="2000" dirty="0">
                  <a:solidFill>
                    <a:srgbClr val="374154"/>
                  </a:solidFill>
                  <a:latin typeface="Microsoft YaHei" panose="020B0503020204020204" pitchFamily="34" charset="-122"/>
                  <a:ea typeface="Microsoft YaHei" panose="020B0503020204020204" pitchFamily="34" charset="-122"/>
                </a:rPr>
                <a:t>训练耗时 </a:t>
              </a:r>
              <a:r>
                <a:rPr lang="en-US" altLang="zh-CN" sz="2000" dirty="0">
                  <a:solidFill>
                    <a:srgbClr val="374154"/>
                  </a:solidFill>
                  <a:latin typeface="Microsoft YaHei" panose="020B0503020204020204" pitchFamily="34" charset="-122"/>
                  <a:ea typeface="Microsoft YaHei" panose="020B0503020204020204" pitchFamily="34" charset="-122"/>
                </a:rPr>
                <a:t>=</a:t>
              </a:r>
              <a:r>
                <a:rPr lang="zh-CN" altLang="en-US" sz="2000" dirty="0">
                  <a:solidFill>
                    <a:srgbClr val="374154"/>
                  </a:solidFill>
                  <a:latin typeface="Microsoft YaHei" panose="020B0503020204020204" pitchFamily="34" charset="-122"/>
                  <a:ea typeface="Microsoft YaHei" panose="020B0503020204020204" pitchFamily="34" charset="-122"/>
                </a:rPr>
                <a:t> 训练数据规模 </a:t>
              </a:r>
              <a:r>
                <a:rPr lang="en-US" altLang="zh-CN" sz="2000" dirty="0">
                  <a:solidFill>
                    <a:srgbClr val="374154"/>
                  </a:solidFill>
                  <a:latin typeface="Microsoft YaHei" panose="020B0503020204020204" pitchFamily="34" charset="-122"/>
                  <a:ea typeface="Microsoft YaHei" panose="020B0503020204020204" pitchFamily="34" charset="-122"/>
                </a:rPr>
                <a:t>x </a:t>
              </a:r>
              <a:r>
                <a:rPr lang="zh-CN" altLang="en-US" sz="2000" dirty="0">
                  <a:solidFill>
                    <a:srgbClr val="374154"/>
                  </a:solidFill>
                  <a:latin typeface="Microsoft YaHei" panose="020B0503020204020204" pitchFamily="34" charset="-122"/>
                  <a:ea typeface="Microsoft YaHei" panose="020B0503020204020204" pitchFamily="34" charset="-122"/>
                </a:rPr>
                <a:t>单步计算量</a:t>
              </a:r>
              <a:r>
                <a:rPr lang="en-US" altLang="zh-CN" sz="2000" dirty="0">
                  <a:solidFill>
                    <a:srgbClr val="374154"/>
                  </a:solidFill>
                  <a:latin typeface="Microsoft YaHei" panose="020B0503020204020204" pitchFamily="34" charset="-122"/>
                  <a:ea typeface="Microsoft YaHei" panose="020B0503020204020204" pitchFamily="34" charset="-122"/>
                </a:rPr>
                <a:t> / </a:t>
              </a:r>
              <a:r>
                <a:rPr lang="zh-CN" altLang="en-US" sz="2000" dirty="0">
                  <a:solidFill>
                    <a:srgbClr val="374154"/>
                  </a:solidFill>
                  <a:latin typeface="Microsoft YaHei" panose="020B0503020204020204" pitchFamily="34" charset="-122"/>
                  <a:ea typeface="Microsoft YaHei" panose="020B0503020204020204" pitchFamily="34" charset="-122"/>
                </a:rPr>
                <a:t>计算速率</a:t>
              </a:r>
              <a:endParaRPr lang="en-US" altLang="zh-CN" sz="2000" dirty="0">
                <a:solidFill>
                  <a:srgbClr val="374154"/>
                </a:solidFill>
                <a:latin typeface="Microsoft YaHei" panose="020B0503020204020204" pitchFamily="34" charset="-122"/>
                <a:ea typeface="Microsoft YaHei" panose="020B0503020204020204" pitchFamily="34" charset="-122"/>
              </a:endParaRPr>
            </a:p>
          </p:txBody>
        </p:sp>
      </p:grpSp>
      <p:sp>
        <p:nvSpPr>
          <p:cNvPr id="20" name="矩形 19">
            <a:extLst>
              <a:ext uri="{FF2B5EF4-FFF2-40B4-BE49-F238E27FC236}">
                <a16:creationId xmlns:a16="http://schemas.microsoft.com/office/drawing/2014/main" id="{938493A9-2521-5541-93F8-F32AF7CB2819}"/>
              </a:ext>
            </a:extLst>
          </p:cNvPr>
          <p:cNvSpPr/>
          <p:nvPr/>
        </p:nvSpPr>
        <p:spPr>
          <a:xfrm>
            <a:off x="2209949" y="4146371"/>
            <a:ext cx="8132354" cy="400110"/>
          </a:xfrm>
          <a:prstGeom prst="rect">
            <a:avLst/>
          </a:prstGeom>
        </p:spPr>
        <p:txBody>
          <a:bodyPr wrap="none">
            <a:spAutoFit/>
          </a:bodyPr>
          <a:lstStyle/>
          <a:p>
            <a:r>
              <a:rPr lang="zh-CN" altLang="en-US" sz="2000" dirty="0">
                <a:solidFill>
                  <a:srgbClr val="374154"/>
                </a:solidFill>
                <a:latin typeface="Microsoft YaHei" panose="020B0503020204020204" pitchFamily="34" charset="-122"/>
                <a:ea typeface="Microsoft YaHei" panose="020B0503020204020204" pitchFamily="34" charset="-122"/>
              </a:rPr>
              <a:t>计算速率 </a:t>
            </a:r>
            <a:r>
              <a:rPr lang="en-US" altLang="zh-CN" sz="2000" dirty="0">
                <a:solidFill>
                  <a:srgbClr val="374154"/>
                </a:solidFill>
                <a:latin typeface="Microsoft YaHei" panose="020B0503020204020204" pitchFamily="34" charset="-122"/>
                <a:ea typeface="Microsoft YaHei" panose="020B0503020204020204" pitchFamily="34" charset="-122"/>
              </a:rPr>
              <a:t>=</a:t>
            </a:r>
            <a:r>
              <a:rPr lang="zh-CN" altLang="en-US" sz="2000" dirty="0">
                <a:solidFill>
                  <a:srgbClr val="374154"/>
                </a:solidFill>
                <a:latin typeface="Microsoft YaHei" panose="020B0503020204020204" pitchFamily="34" charset="-122"/>
                <a:ea typeface="Microsoft YaHei" panose="020B0503020204020204" pitchFamily="34" charset="-122"/>
              </a:rPr>
              <a:t> 单设备计算速率  </a:t>
            </a:r>
            <a:r>
              <a:rPr lang="en-US" altLang="zh-CN" sz="2000" dirty="0">
                <a:solidFill>
                  <a:srgbClr val="374154"/>
                </a:solidFill>
                <a:latin typeface="Microsoft YaHei" panose="020B0503020204020204" pitchFamily="34" charset="-122"/>
                <a:ea typeface="Microsoft YaHei" panose="020B0503020204020204" pitchFamily="34" charset="-122"/>
              </a:rPr>
              <a:t>x</a:t>
            </a:r>
            <a:r>
              <a:rPr lang="zh-CN" altLang="en-US" sz="2000" dirty="0">
                <a:solidFill>
                  <a:srgbClr val="374154"/>
                </a:solidFill>
                <a:latin typeface="Microsoft YaHei" panose="020B0503020204020204" pitchFamily="34" charset="-122"/>
                <a:ea typeface="Microsoft YaHei" panose="020B0503020204020204" pitchFamily="34" charset="-122"/>
              </a:rPr>
              <a:t> </a:t>
            </a:r>
            <a:r>
              <a:rPr lang="en-US" altLang="zh-CN" sz="2000" dirty="0">
                <a:solidFill>
                  <a:srgbClr val="374154"/>
                </a:solidFill>
                <a:latin typeface="Microsoft YaHei" panose="020B0503020204020204" pitchFamily="34" charset="-122"/>
                <a:ea typeface="Microsoft YaHei" panose="020B0503020204020204" pitchFamily="34" charset="-122"/>
              </a:rPr>
              <a:t> </a:t>
            </a:r>
            <a:r>
              <a:rPr lang="zh-CN" altLang="en-US" sz="2000" dirty="0">
                <a:solidFill>
                  <a:srgbClr val="374154"/>
                </a:solidFill>
                <a:latin typeface="Microsoft YaHei" panose="020B0503020204020204" pitchFamily="34" charset="-122"/>
                <a:ea typeface="Microsoft YaHei" panose="020B0503020204020204" pitchFamily="34" charset="-122"/>
              </a:rPr>
              <a:t>设备数  </a:t>
            </a:r>
            <a:r>
              <a:rPr lang="en-US" altLang="zh-CN" sz="2000" dirty="0">
                <a:solidFill>
                  <a:srgbClr val="374154"/>
                </a:solidFill>
                <a:latin typeface="Microsoft YaHei" panose="020B0503020204020204" pitchFamily="34" charset="-122"/>
                <a:ea typeface="Microsoft YaHei" panose="020B0503020204020204" pitchFamily="34" charset="-122"/>
              </a:rPr>
              <a:t>x</a:t>
            </a:r>
            <a:r>
              <a:rPr lang="zh-CN" altLang="en-US" sz="2000" dirty="0">
                <a:solidFill>
                  <a:srgbClr val="374154"/>
                </a:solidFill>
                <a:latin typeface="Microsoft YaHei" panose="020B0503020204020204" pitchFamily="34" charset="-122"/>
                <a:ea typeface="Microsoft YaHei" panose="020B0503020204020204" pitchFamily="34" charset="-122"/>
              </a:rPr>
              <a:t> </a:t>
            </a:r>
            <a:r>
              <a:rPr lang="en-US" altLang="zh-CN" sz="2000" dirty="0">
                <a:solidFill>
                  <a:srgbClr val="374154"/>
                </a:solidFill>
                <a:latin typeface="Microsoft YaHei" panose="020B0503020204020204" pitchFamily="34" charset="-122"/>
                <a:ea typeface="Microsoft YaHei" panose="020B0503020204020204" pitchFamily="34" charset="-122"/>
              </a:rPr>
              <a:t> </a:t>
            </a:r>
            <a:r>
              <a:rPr lang="zh-CN" altLang="en-US" sz="2000" dirty="0">
                <a:solidFill>
                  <a:srgbClr val="374154"/>
                </a:solidFill>
                <a:latin typeface="Microsoft YaHei" panose="020B0503020204020204" pitchFamily="34" charset="-122"/>
                <a:ea typeface="Microsoft YaHei" panose="020B0503020204020204" pitchFamily="34" charset="-122"/>
              </a:rPr>
              <a:t>多设备并行效率（加速比）</a:t>
            </a:r>
            <a:endParaRPr lang="en-US" altLang="zh-CN" sz="2000" dirty="0">
              <a:solidFill>
                <a:srgbClr val="374154"/>
              </a:solidFill>
              <a:latin typeface="Microsoft YaHei" panose="020B0503020204020204" pitchFamily="34" charset="-122"/>
              <a:ea typeface="Microsoft YaHei" panose="020B0503020204020204" pitchFamily="34" charset="-122"/>
            </a:endParaRPr>
          </a:p>
        </p:txBody>
      </p:sp>
      <p:sp>
        <p:nvSpPr>
          <p:cNvPr id="21" name="Text Placeholder 2">
            <a:extLst>
              <a:ext uri="{FF2B5EF4-FFF2-40B4-BE49-F238E27FC236}">
                <a16:creationId xmlns:a16="http://schemas.microsoft.com/office/drawing/2014/main" id="{4FB40855-4EB6-1C4B-A8D5-D19E646952D6}"/>
              </a:ext>
            </a:extLst>
          </p:cNvPr>
          <p:cNvSpPr txBox="1">
            <a:spLocks/>
          </p:cNvSpPr>
          <p:nvPr/>
        </p:nvSpPr>
        <p:spPr>
          <a:xfrm>
            <a:off x="623635" y="3543192"/>
            <a:ext cx="10963473" cy="47579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342900" indent="-342900">
              <a:buFont typeface="Arial" panose="020B0604020202020204" pitchFamily="34" charset="0"/>
              <a:buChar char="•"/>
            </a:pPr>
            <a:r>
              <a:rPr lang="zh-CN" altLang="en-US" b="1" dirty="0">
                <a:latin typeface="Microsoft YaHei" panose="020B0503020204020204" pitchFamily="34" charset="-122"/>
                <a:ea typeface="Microsoft YaHei" panose="020B0503020204020204" pitchFamily="34" charset="-122"/>
              </a:rPr>
              <a:t>计算速率：</a:t>
            </a:r>
            <a:endParaRPr lang="en-US" altLang="zh-CN" b="1" dirty="0">
              <a:latin typeface="Microsoft YaHei" panose="020B0503020204020204" pitchFamily="34" charset="-122"/>
              <a:ea typeface="Microsoft YaHei" panose="020B0503020204020204" pitchFamily="34" charset="-122"/>
            </a:endParaRPr>
          </a:p>
        </p:txBody>
      </p:sp>
      <p:sp>
        <p:nvSpPr>
          <p:cNvPr id="16" name="Left Brace 8">
            <a:extLst>
              <a:ext uri="{FF2B5EF4-FFF2-40B4-BE49-F238E27FC236}">
                <a16:creationId xmlns:a16="http://schemas.microsoft.com/office/drawing/2014/main" id="{B4267FFE-5501-3546-AE94-939064572179}"/>
              </a:ext>
            </a:extLst>
          </p:cNvPr>
          <p:cNvSpPr/>
          <p:nvPr/>
        </p:nvSpPr>
        <p:spPr>
          <a:xfrm rot="16200000">
            <a:off x="8405098" y="3220739"/>
            <a:ext cx="240150" cy="2936919"/>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2936919 h 2936919"/>
                      <a:gd name="connsiteX1" fmla="*/ 120075 w 240150"/>
                      <a:gd name="connsiteY1" fmla="*/ 2916907 h 2936919"/>
                      <a:gd name="connsiteX2" fmla="*/ 120075 w 240150"/>
                      <a:gd name="connsiteY2" fmla="*/ 2440762 h 2936919"/>
                      <a:gd name="connsiteX3" fmla="*/ 120075 w 240150"/>
                      <a:gd name="connsiteY3" fmla="*/ 2007469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72302 h 2936919"/>
                      <a:gd name="connsiteX8" fmla="*/ 120075 w 240150"/>
                      <a:gd name="connsiteY8" fmla="*/ 524726 h 2936919"/>
                      <a:gd name="connsiteX9" fmla="*/ 120075 w 240150"/>
                      <a:gd name="connsiteY9" fmla="*/ 20012 h 2936919"/>
                      <a:gd name="connsiteX10" fmla="*/ 240150 w 240150"/>
                      <a:gd name="connsiteY10" fmla="*/ 0 h 2936919"/>
                      <a:gd name="connsiteX11" fmla="*/ 240150 w 240150"/>
                      <a:gd name="connsiteY11" fmla="*/ 499276 h 2936919"/>
                      <a:gd name="connsiteX12" fmla="*/ 240150 w 240150"/>
                      <a:gd name="connsiteY12" fmla="*/ 1027922 h 2936919"/>
                      <a:gd name="connsiteX13" fmla="*/ 240150 w 240150"/>
                      <a:gd name="connsiteY13" fmla="*/ 1556567 h 2936919"/>
                      <a:gd name="connsiteX14" fmla="*/ 240150 w 240150"/>
                      <a:gd name="connsiteY14" fmla="*/ 2085212 h 2936919"/>
                      <a:gd name="connsiteX15" fmla="*/ 240150 w 240150"/>
                      <a:gd name="connsiteY15" fmla="*/ 2936919 h 2936919"/>
                      <a:gd name="connsiteX0" fmla="*/ 240150 w 240150"/>
                      <a:gd name="connsiteY0" fmla="*/ 2936919 h 2936919"/>
                      <a:gd name="connsiteX1" fmla="*/ 120075 w 240150"/>
                      <a:gd name="connsiteY1" fmla="*/ 2916907 h 2936919"/>
                      <a:gd name="connsiteX2" fmla="*/ 120075 w 240150"/>
                      <a:gd name="connsiteY2" fmla="*/ 2469330 h 2936919"/>
                      <a:gd name="connsiteX3" fmla="*/ 120075 w 240150"/>
                      <a:gd name="connsiteY3" fmla="*/ 1978901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58018 h 2936919"/>
                      <a:gd name="connsiteX8" fmla="*/ 120075 w 240150"/>
                      <a:gd name="connsiteY8" fmla="*/ 524726 h 2936919"/>
                      <a:gd name="connsiteX9" fmla="*/ 120075 w 240150"/>
                      <a:gd name="connsiteY9" fmla="*/ 20012 h 2936919"/>
                      <a:gd name="connsiteX10" fmla="*/ 240150 w 240150"/>
                      <a:gd name="connsiteY10" fmla="*/ 0 h 293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150" h="2936919" stroke="0" extrusionOk="0">
                        <a:moveTo>
                          <a:pt x="240150" y="2936919"/>
                        </a:moveTo>
                        <a:cubicBezTo>
                          <a:pt x="175558" y="2936861"/>
                          <a:pt x="119410" y="2927667"/>
                          <a:pt x="120075" y="2916907"/>
                        </a:cubicBezTo>
                        <a:cubicBezTo>
                          <a:pt x="107281" y="2710146"/>
                          <a:pt x="126113" y="2556285"/>
                          <a:pt x="120075" y="2440762"/>
                        </a:cubicBezTo>
                        <a:cubicBezTo>
                          <a:pt x="114037" y="2325239"/>
                          <a:pt x="107549" y="2095960"/>
                          <a:pt x="120075" y="2007469"/>
                        </a:cubicBezTo>
                        <a:cubicBezTo>
                          <a:pt x="132601" y="1918978"/>
                          <a:pt x="124605" y="1593507"/>
                          <a:pt x="120075" y="1488471"/>
                        </a:cubicBezTo>
                        <a:cubicBezTo>
                          <a:pt x="115131" y="1481322"/>
                          <a:pt x="60251" y="1477153"/>
                          <a:pt x="0" y="1468459"/>
                        </a:cubicBezTo>
                        <a:cubicBezTo>
                          <a:pt x="68870" y="1469394"/>
                          <a:pt x="118531" y="1460365"/>
                          <a:pt x="120075" y="1448447"/>
                        </a:cubicBezTo>
                        <a:cubicBezTo>
                          <a:pt x="104584" y="1229878"/>
                          <a:pt x="128946" y="1197049"/>
                          <a:pt x="120075" y="972302"/>
                        </a:cubicBezTo>
                        <a:cubicBezTo>
                          <a:pt x="111204" y="747556"/>
                          <a:pt x="117625" y="650301"/>
                          <a:pt x="120075" y="524726"/>
                        </a:cubicBezTo>
                        <a:cubicBezTo>
                          <a:pt x="122525" y="399151"/>
                          <a:pt x="117818" y="210366"/>
                          <a:pt x="120075" y="20012"/>
                        </a:cubicBezTo>
                        <a:cubicBezTo>
                          <a:pt x="110502" y="9176"/>
                          <a:pt x="174993" y="-12159"/>
                          <a:pt x="240150" y="0"/>
                        </a:cubicBezTo>
                        <a:cubicBezTo>
                          <a:pt x="226277" y="221935"/>
                          <a:pt x="259528" y="326040"/>
                          <a:pt x="240150" y="499276"/>
                        </a:cubicBezTo>
                        <a:cubicBezTo>
                          <a:pt x="220772" y="672512"/>
                          <a:pt x="235980" y="872384"/>
                          <a:pt x="240150" y="1027922"/>
                        </a:cubicBezTo>
                        <a:cubicBezTo>
                          <a:pt x="244320" y="1183460"/>
                          <a:pt x="234267" y="1418880"/>
                          <a:pt x="240150" y="1556567"/>
                        </a:cubicBezTo>
                        <a:cubicBezTo>
                          <a:pt x="246033" y="1694254"/>
                          <a:pt x="221259" y="1857168"/>
                          <a:pt x="240150" y="2085212"/>
                        </a:cubicBezTo>
                        <a:cubicBezTo>
                          <a:pt x="259041" y="2313257"/>
                          <a:pt x="222499" y="2765911"/>
                          <a:pt x="240150" y="2936919"/>
                        </a:cubicBezTo>
                        <a:close/>
                      </a:path>
                      <a:path w="240150" h="2936919" fill="none" extrusionOk="0">
                        <a:moveTo>
                          <a:pt x="240150" y="2936919"/>
                        </a:moveTo>
                        <a:cubicBezTo>
                          <a:pt x="175808" y="2937613"/>
                          <a:pt x="119685" y="2925787"/>
                          <a:pt x="120075" y="2916907"/>
                        </a:cubicBezTo>
                        <a:cubicBezTo>
                          <a:pt x="111691" y="2815130"/>
                          <a:pt x="103165" y="2658038"/>
                          <a:pt x="120075" y="2469330"/>
                        </a:cubicBezTo>
                        <a:cubicBezTo>
                          <a:pt x="136985" y="2280622"/>
                          <a:pt x="98998" y="2140052"/>
                          <a:pt x="120075" y="1978901"/>
                        </a:cubicBezTo>
                        <a:cubicBezTo>
                          <a:pt x="141152" y="1817750"/>
                          <a:pt x="108301" y="1733652"/>
                          <a:pt x="120075" y="1488471"/>
                        </a:cubicBezTo>
                        <a:cubicBezTo>
                          <a:pt x="112432" y="1482682"/>
                          <a:pt x="60314" y="1461851"/>
                          <a:pt x="0" y="1468459"/>
                        </a:cubicBezTo>
                        <a:cubicBezTo>
                          <a:pt x="66095" y="1467927"/>
                          <a:pt x="121209" y="1459889"/>
                          <a:pt x="120075" y="1448447"/>
                        </a:cubicBezTo>
                        <a:cubicBezTo>
                          <a:pt x="136889" y="1270657"/>
                          <a:pt x="133207" y="1080308"/>
                          <a:pt x="120075" y="958018"/>
                        </a:cubicBezTo>
                        <a:cubicBezTo>
                          <a:pt x="106943" y="835728"/>
                          <a:pt x="102644" y="714787"/>
                          <a:pt x="120075" y="524726"/>
                        </a:cubicBezTo>
                        <a:cubicBezTo>
                          <a:pt x="137506" y="334665"/>
                          <a:pt x="104473" y="197068"/>
                          <a:pt x="120075" y="20012"/>
                        </a:cubicBezTo>
                        <a:cubicBezTo>
                          <a:pt x="125584" y="4964"/>
                          <a:pt x="175729" y="10467"/>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latin typeface="Microsoft YaHei" panose="020B0503020204020204" pitchFamily="34" charset="-122"/>
              <a:ea typeface="Microsoft YaHei" panose="020B0503020204020204" pitchFamily="34" charset="-122"/>
            </a:endParaRPr>
          </a:p>
        </p:txBody>
      </p:sp>
      <p:sp>
        <p:nvSpPr>
          <p:cNvPr id="18" name="TextBox 9">
            <a:extLst>
              <a:ext uri="{FF2B5EF4-FFF2-40B4-BE49-F238E27FC236}">
                <a16:creationId xmlns:a16="http://schemas.microsoft.com/office/drawing/2014/main" id="{238B594C-1F82-7C4F-94D3-D88C80C80F06}"/>
              </a:ext>
            </a:extLst>
          </p:cNvPr>
          <p:cNvSpPr txBox="1"/>
          <p:nvPr/>
        </p:nvSpPr>
        <p:spPr>
          <a:xfrm>
            <a:off x="8082520" y="4972544"/>
            <a:ext cx="923330" cy="1045223"/>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icrosoft YaHei" panose="020B0503020204020204" pitchFamily="34" charset="-122"/>
                <a:ea typeface="Microsoft YaHei" panose="020B0503020204020204" pitchFamily="34" charset="-122"/>
              </a:rPr>
              <a:t>数据并行</a:t>
            </a:r>
            <a:endParaRPr lang="en-US" altLang="zh-CN" dirty="0">
              <a:solidFill>
                <a:srgbClr val="FFC000"/>
              </a:solidFill>
              <a:latin typeface="Microsoft YaHei" panose="020B0503020204020204" pitchFamily="34" charset="-122"/>
              <a:ea typeface="Microsoft YaHei" panose="020B0503020204020204" pitchFamily="34" charset="-122"/>
            </a:endParaRPr>
          </a:p>
          <a:p>
            <a:pPr algn="ctr">
              <a:lnSpc>
                <a:spcPct val="130000"/>
              </a:lnSpc>
            </a:pPr>
            <a:r>
              <a:rPr lang="zh-CN" altLang="en-US" dirty="0">
                <a:solidFill>
                  <a:srgbClr val="FFC000"/>
                </a:solidFill>
                <a:latin typeface="Microsoft YaHei" panose="020B0503020204020204" pitchFamily="34" charset="-122"/>
                <a:ea typeface="Microsoft YaHei" panose="020B0503020204020204" pitchFamily="34" charset="-122"/>
              </a:rPr>
              <a:t>模型并行</a:t>
            </a:r>
            <a:endParaRPr lang="en-US" altLang="zh-CN" dirty="0">
              <a:solidFill>
                <a:srgbClr val="FFC000"/>
              </a:solidFill>
              <a:latin typeface="Microsoft YaHei" panose="020B0503020204020204" pitchFamily="34" charset="-122"/>
              <a:ea typeface="Microsoft YaHei" panose="020B0503020204020204" pitchFamily="34" charset="-122"/>
            </a:endParaRPr>
          </a:p>
          <a:p>
            <a:pPr algn="ctr">
              <a:lnSpc>
                <a:spcPct val="130000"/>
              </a:lnSpc>
            </a:pPr>
            <a:r>
              <a:rPr lang="zh-CN" altLang="en-US" dirty="0">
                <a:solidFill>
                  <a:srgbClr val="FFC000"/>
                </a:solidFill>
                <a:latin typeface="Microsoft YaHei" panose="020B0503020204020204" pitchFamily="34" charset="-122"/>
                <a:ea typeface="Microsoft YaHei" panose="020B0503020204020204" pitchFamily="34" charset="-122"/>
              </a:rPr>
              <a:t>流水并行</a:t>
            </a:r>
            <a:endParaRPr lang="en-US" altLang="zh-CN" dirty="0">
              <a:solidFill>
                <a:srgbClr val="FFC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5139300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6"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lang="en-US" altLang="zh-CN" b="0" dirty="0"/>
              <a:t>CPU</a:t>
            </a:r>
            <a:r>
              <a:rPr lang="zh-CN" altLang="en-US" b="0" dirty="0"/>
              <a:t> </a:t>
            </a:r>
            <a:r>
              <a:rPr lang="en-US" altLang="zh-CN" b="0" dirty="0"/>
              <a:t>Offload</a:t>
            </a:r>
            <a:r>
              <a:rPr lang="zh-CN" altLang="en-US" b="0" dirty="0"/>
              <a:t> </a:t>
            </a:r>
            <a:r>
              <a:rPr lang="en-US" altLang="zh-CN" sz="2400" b="0" dirty="0"/>
              <a:t>CPU</a:t>
            </a:r>
            <a:r>
              <a:rPr lang="zh-CN" altLang="en-US" sz="2400" b="0" dirty="0"/>
              <a:t>卸载</a:t>
            </a:r>
            <a:endParaRPr kumimoji="1" lang="zh-CN" altLang="en-US" b="0" dirty="0"/>
          </a:p>
        </p:txBody>
      </p:sp>
      <p:sp>
        <p:nvSpPr>
          <p:cNvPr id="3" name="内容占位符 2">
            <a:extLst>
              <a:ext uri="{FF2B5EF4-FFF2-40B4-BE49-F238E27FC236}">
                <a16:creationId xmlns:a16="http://schemas.microsoft.com/office/drawing/2014/main" id="{3D796076-7F3E-EB49-97F7-762732707AE2}"/>
              </a:ext>
            </a:extLst>
          </p:cNvPr>
          <p:cNvSpPr>
            <a:spLocks noGrp="1"/>
          </p:cNvSpPr>
          <p:nvPr>
            <p:ph sz="half" idx="1"/>
          </p:nvPr>
        </p:nvSpPr>
        <p:spPr>
          <a:xfrm>
            <a:off x="623635" y="1412776"/>
            <a:ext cx="10963473" cy="496579"/>
          </a:xfrm>
        </p:spPr>
        <p:txBody>
          <a:bodyPr/>
          <a:lstStyle/>
          <a:p>
            <a:r>
              <a:rPr lang="en-US" altLang="zh-CN" dirty="0">
                <a:latin typeface="Gill Sans MT" panose="020B0502020104020203" pitchFamily="34" charset="0"/>
              </a:rPr>
              <a:t>CTR</a:t>
            </a:r>
            <a:r>
              <a:rPr lang="zh-CN" altLang="en-US" dirty="0">
                <a:latin typeface="Gill Sans MT" panose="020B0502020104020203" pitchFamily="34" charset="0"/>
              </a:rPr>
              <a:t>，</a:t>
            </a:r>
            <a:r>
              <a:rPr lang="en-US" altLang="zh-CN" dirty="0">
                <a:latin typeface="Gill Sans MT" panose="020B0502020104020203" pitchFamily="34" charset="0"/>
              </a:rPr>
              <a:t>Click-Through-Rate</a:t>
            </a:r>
            <a:r>
              <a:rPr lang="zh-CN" altLang="en-US" dirty="0">
                <a:latin typeface="Gill Sans MT" panose="020B0502020104020203" pitchFamily="34" charset="0"/>
              </a:rPr>
              <a:t>，点击率预估模型</a:t>
            </a:r>
          </a:p>
        </p:txBody>
      </p:sp>
      <p:sp>
        <p:nvSpPr>
          <p:cNvPr id="4" name="矩形 3">
            <a:extLst>
              <a:ext uri="{FF2B5EF4-FFF2-40B4-BE49-F238E27FC236}">
                <a16:creationId xmlns:a16="http://schemas.microsoft.com/office/drawing/2014/main" id="{BC7D6227-2C8E-B84A-868D-30BBB128776F}"/>
              </a:ext>
            </a:extLst>
          </p:cNvPr>
          <p:cNvSpPr/>
          <p:nvPr/>
        </p:nvSpPr>
        <p:spPr>
          <a:xfrm>
            <a:off x="588981" y="5960313"/>
            <a:ext cx="10977453" cy="276999"/>
          </a:xfrm>
          <a:prstGeom prst="rect">
            <a:avLst/>
          </a:prstGeom>
        </p:spPr>
        <p:txBody>
          <a:bodyPr wrap="square" anchor="ctr">
            <a:spAutoFit/>
          </a:bodyPr>
          <a:lstStyle/>
          <a:p>
            <a:pPr marL="9525" latinLnBrk="1"/>
            <a:r>
              <a:rPr lang="en-US" altLang="zh-CN" sz="1200" dirty="0" err="1">
                <a:solidFill>
                  <a:srgbClr val="00FA00"/>
                </a:solidFill>
                <a:latin typeface="Gill Sans MT" panose="020B0502020104020203" pitchFamily="34" charset="0"/>
              </a:rPr>
              <a:t>Naumov</a:t>
            </a:r>
            <a:r>
              <a:rPr lang="en-US" altLang="zh-CN" sz="1200" dirty="0">
                <a:solidFill>
                  <a:srgbClr val="00FA00"/>
                </a:solidFill>
                <a:latin typeface="Gill Sans MT" panose="020B0502020104020203" pitchFamily="34" charset="0"/>
              </a:rPr>
              <a:t>, Maxim, et al. "Deep learning recommendation model for personalization and recommendation systems." </a:t>
            </a:r>
            <a:r>
              <a:rPr lang="en-US" altLang="zh-CN" sz="1200" dirty="0" err="1">
                <a:solidFill>
                  <a:srgbClr val="00FA00"/>
                </a:solidFill>
                <a:latin typeface="Gill Sans MT" panose="020B0502020104020203" pitchFamily="34" charset="0"/>
              </a:rPr>
              <a:t>arXiv</a:t>
            </a:r>
            <a:r>
              <a:rPr lang="en-US" altLang="zh-CN" sz="1200" dirty="0">
                <a:solidFill>
                  <a:srgbClr val="00FA00"/>
                </a:solidFill>
                <a:latin typeface="Gill Sans MT" panose="020B0502020104020203" pitchFamily="34" charset="0"/>
              </a:rPr>
              <a:t> preprint arXiv:1906.00091 (2019).</a:t>
            </a:r>
          </a:p>
        </p:txBody>
      </p:sp>
      <p:sp>
        <p:nvSpPr>
          <p:cNvPr id="5" name="矩形 4">
            <a:extLst>
              <a:ext uri="{FF2B5EF4-FFF2-40B4-BE49-F238E27FC236}">
                <a16:creationId xmlns:a16="http://schemas.microsoft.com/office/drawing/2014/main" id="{EFF50621-DAA7-AA46-B46D-8E61C5E7C27E}"/>
              </a:ext>
            </a:extLst>
          </p:cNvPr>
          <p:cNvSpPr/>
          <p:nvPr/>
        </p:nvSpPr>
        <p:spPr>
          <a:xfrm>
            <a:off x="913805" y="2092916"/>
            <a:ext cx="4504511" cy="3095912"/>
          </a:xfrm>
          <a:prstGeom prst="rect">
            <a:avLst/>
          </a:prstGeom>
        </p:spPr>
        <p:txBody>
          <a:bodyPr wrap="square">
            <a:spAutoFit/>
          </a:bodyPr>
          <a:lstStyle/>
          <a:p>
            <a:pPr>
              <a:lnSpc>
                <a:spcPct val="120000"/>
              </a:lnSpc>
            </a:pPr>
            <a:r>
              <a:rPr lang="en-US" altLang="zh-CN" dirty="0">
                <a:latin typeface="Gill Sans MT" panose="020B0502020104020203" pitchFamily="34" charset="0"/>
                <a:ea typeface="+mj-ea"/>
              </a:rPr>
              <a:t>Continuous features:</a:t>
            </a:r>
          </a:p>
          <a:p>
            <a:pPr marL="342900" indent="-342900">
              <a:lnSpc>
                <a:spcPct val="120000"/>
              </a:lnSpc>
              <a:buClr>
                <a:srgbClr val="6FC4F7"/>
              </a:buClr>
              <a:buFont typeface="+mj-lt"/>
              <a:buAutoNum type="arabicPeriod"/>
            </a:pPr>
            <a:r>
              <a:rPr lang="zh-CN" altLang="en-US" sz="1600" dirty="0">
                <a:solidFill>
                  <a:srgbClr val="59595A"/>
                </a:solidFill>
                <a:latin typeface="Gill Sans MT" panose="020B0502020104020203" pitchFamily="34" charset="0"/>
                <a:ea typeface="+mj-ea"/>
              </a:rPr>
              <a:t>用户本身特征：用户的年龄、性别等；</a:t>
            </a:r>
          </a:p>
          <a:p>
            <a:pPr marL="342900" indent="-342900">
              <a:lnSpc>
                <a:spcPct val="120000"/>
              </a:lnSpc>
              <a:buClr>
                <a:srgbClr val="6FC4F7"/>
              </a:buClr>
              <a:buFont typeface="+mj-lt"/>
              <a:buAutoNum type="arabicPeriod"/>
            </a:pPr>
            <a:r>
              <a:rPr lang="zh-CN" altLang="en-US" sz="1600" dirty="0">
                <a:solidFill>
                  <a:srgbClr val="59595A"/>
                </a:solidFill>
                <a:latin typeface="Gill Sans MT" panose="020B0502020104020203" pitchFamily="34" charset="0"/>
                <a:ea typeface="+mj-ea"/>
              </a:rPr>
              <a:t>用户行为特征：点击</a:t>
            </a:r>
            <a:r>
              <a:rPr lang="en-US" altLang="zh-CN" sz="1600" dirty="0">
                <a:solidFill>
                  <a:srgbClr val="59595A"/>
                </a:solidFill>
                <a:latin typeface="Gill Sans MT" panose="020B0502020104020203" pitchFamily="34" charset="0"/>
                <a:ea typeface="+mj-ea"/>
              </a:rPr>
              <a:t>/</a:t>
            </a:r>
            <a:r>
              <a:rPr lang="zh-CN" altLang="en-US" sz="1600" dirty="0">
                <a:solidFill>
                  <a:srgbClr val="59595A"/>
                </a:solidFill>
                <a:latin typeface="Gill Sans MT" panose="020B0502020104020203" pitchFamily="34" charset="0"/>
                <a:ea typeface="+mj-ea"/>
              </a:rPr>
              <a:t>购买过的物品等；</a:t>
            </a:r>
          </a:p>
          <a:p>
            <a:pPr marL="342900" indent="-342900">
              <a:lnSpc>
                <a:spcPct val="120000"/>
              </a:lnSpc>
              <a:buClr>
                <a:srgbClr val="6FC4F7"/>
              </a:buClr>
              <a:buFont typeface="+mj-lt"/>
              <a:buAutoNum type="arabicPeriod"/>
            </a:pPr>
            <a:r>
              <a:rPr lang="zh-CN" altLang="en-US" sz="1600" dirty="0">
                <a:solidFill>
                  <a:srgbClr val="59595A"/>
                </a:solidFill>
                <a:latin typeface="Gill Sans MT" panose="020B0502020104020203" pitchFamily="34" charset="0"/>
                <a:ea typeface="+mj-ea"/>
              </a:rPr>
              <a:t>上下文特征：用户登录设备、当前时间等；</a:t>
            </a:r>
            <a:endParaRPr lang="en-US" altLang="zh-CN" sz="1600" dirty="0">
              <a:solidFill>
                <a:srgbClr val="59595A"/>
              </a:solidFill>
              <a:latin typeface="Gill Sans MT" panose="020B0502020104020203" pitchFamily="34" charset="0"/>
              <a:ea typeface="+mj-ea"/>
            </a:endParaRPr>
          </a:p>
          <a:p>
            <a:pPr marL="342900" indent="-342900">
              <a:lnSpc>
                <a:spcPct val="120000"/>
              </a:lnSpc>
              <a:buClr>
                <a:srgbClr val="6FC4F7"/>
              </a:buClr>
              <a:buFont typeface="+mj-lt"/>
              <a:buAutoNum type="arabicPeriod"/>
            </a:pPr>
            <a:endParaRPr lang="en-US" altLang="zh-CN" sz="1600" dirty="0">
              <a:solidFill>
                <a:srgbClr val="59595A"/>
              </a:solidFill>
              <a:latin typeface="Gill Sans MT" panose="020B0502020104020203" pitchFamily="34" charset="0"/>
              <a:ea typeface="+mj-ea"/>
            </a:endParaRPr>
          </a:p>
          <a:p>
            <a:pPr>
              <a:lnSpc>
                <a:spcPct val="120000"/>
              </a:lnSpc>
              <a:buClr>
                <a:srgbClr val="6FC4F7"/>
              </a:buClr>
            </a:pPr>
            <a:r>
              <a:rPr lang="en-US" altLang="zh-CN" dirty="0">
                <a:latin typeface="Gill Sans MT" panose="020B0502020104020203" pitchFamily="34" charset="0"/>
                <a:ea typeface="+mj-ea"/>
              </a:rPr>
              <a:t>Categorical features</a:t>
            </a:r>
            <a:r>
              <a:rPr lang="zh-CN" altLang="en-US" dirty="0">
                <a:latin typeface="Gill Sans MT" panose="020B0502020104020203" pitchFamily="34" charset="0"/>
                <a:ea typeface="+mj-ea"/>
              </a:rPr>
              <a:t> </a:t>
            </a:r>
            <a:r>
              <a:rPr lang="zh-CN" altLang="en-US" sz="1600" dirty="0">
                <a:latin typeface="Gill Sans MT" panose="020B0502020104020203" pitchFamily="34" charset="0"/>
                <a:ea typeface="+mj-ea"/>
              </a:rPr>
              <a:t>待排序物品特征：</a:t>
            </a:r>
            <a:endParaRPr lang="en-US" altLang="zh-CN" sz="1600" dirty="0">
              <a:latin typeface="Gill Sans MT" panose="020B0502020104020203" pitchFamily="34" charset="0"/>
              <a:ea typeface="+mj-ea"/>
            </a:endParaRPr>
          </a:p>
          <a:p>
            <a:pPr marL="342900" lvl="1" indent="-342900">
              <a:lnSpc>
                <a:spcPct val="120000"/>
              </a:lnSpc>
              <a:buClr>
                <a:srgbClr val="6FC4F7"/>
              </a:buClr>
              <a:buFont typeface="+mj-lt"/>
              <a:buAutoNum type="arabicPeriod"/>
            </a:pPr>
            <a:r>
              <a:rPr lang="zh-CN" altLang="en-US" sz="1600" dirty="0">
                <a:solidFill>
                  <a:srgbClr val="59595A"/>
                </a:solidFill>
                <a:latin typeface="Gill Sans MT" panose="020B0502020104020203" pitchFamily="34" charset="0"/>
                <a:ea typeface="+mj-ea"/>
              </a:rPr>
              <a:t>物品 </a:t>
            </a:r>
            <a:r>
              <a:rPr lang="en-US" altLang="zh-CN" sz="1600" dirty="0">
                <a:solidFill>
                  <a:srgbClr val="59595A"/>
                </a:solidFill>
                <a:latin typeface="Gill Sans MT" panose="020B0502020104020203" pitchFamily="34" charset="0"/>
                <a:ea typeface="+mj-ea"/>
              </a:rPr>
              <a:t>ID</a:t>
            </a:r>
            <a:r>
              <a:rPr lang="zh-CN" altLang="en-US" sz="1600" dirty="0">
                <a:solidFill>
                  <a:srgbClr val="59595A"/>
                </a:solidFill>
                <a:latin typeface="Gill Sans MT" panose="020B0502020104020203" pitchFamily="34" charset="0"/>
                <a:ea typeface="+mj-ea"/>
              </a:rPr>
              <a:t>；</a:t>
            </a:r>
            <a:endParaRPr lang="en-US" altLang="zh-CN" sz="1600" dirty="0">
              <a:solidFill>
                <a:srgbClr val="59595A"/>
              </a:solidFill>
              <a:latin typeface="Gill Sans MT" panose="020B0502020104020203" pitchFamily="34" charset="0"/>
              <a:ea typeface="+mj-ea"/>
            </a:endParaRPr>
          </a:p>
          <a:p>
            <a:pPr marL="342900" lvl="1" indent="-342900">
              <a:lnSpc>
                <a:spcPct val="120000"/>
              </a:lnSpc>
              <a:buClr>
                <a:srgbClr val="6FC4F7"/>
              </a:buClr>
              <a:buFont typeface="+mj-lt"/>
              <a:buAutoNum type="arabicPeriod"/>
            </a:pPr>
            <a:r>
              <a:rPr lang="zh-CN" altLang="en-US" sz="1600" dirty="0">
                <a:solidFill>
                  <a:srgbClr val="59595A"/>
                </a:solidFill>
                <a:latin typeface="Gill Sans MT" panose="020B0502020104020203" pitchFamily="34" charset="0"/>
                <a:ea typeface="+mj-ea"/>
              </a:rPr>
              <a:t>物品商品信息；</a:t>
            </a:r>
            <a:endParaRPr lang="en-US" altLang="zh-CN" sz="1600" dirty="0">
              <a:solidFill>
                <a:srgbClr val="59595A"/>
              </a:solidFill>
              <a:latin typeface="Gill Sans MT" panose="020B0502020104020203" pitchFamily="34" charset="0"/>
              <a:ea typeface="+mj-ea"/>
            </a:endParaRPr>
          </a:p>
          <a:p>
            <a:pPr marL="342900" lvl="1" indent="-342900">
              <a:lnSpc>
                <a:spcPct val="120000"/>
              </a:lnSpc>
              <a:buClr>
                <a:srgbClr val="6FC4F7"/>
              </a:buClr>
              <a:buFont typeface="+mj-lt"/>
              <a:buAutoNum type="arabicPeriod"/>
            </a:pPr>
            <a:r>
              <a:rPr lang="zh-CN" altLang="en-US" sz="1600" dirty="0">
                <a:solidFill>
                  <a:srgbClr val="59595A"/>
                </a:solidFill>
                <a:latin typeface="Gill Sans MT" panose="020B0502020104020203" pitchFamily="34" charset="0"/>
                <a:ea typeface="+mj-ea"/>
              </a:rPr>
              <a:t>物品被点击次数；</a:t>
            </a:r>
            <a:endParaRPr lang="en-US" altLang="zh-CN" sz="1600" dirty="0">
              <a:solidFill>
                <a:srgbClr val="59595A"/>
              </a:solidFill>
              <a:latin typeface="Gill Sans MT" panose="020B0502020104020203" pitchFamily="34" charset="0"/>
              <a:ea typeface="+mj-ea"/>
            </a:endParaRPr>
          </a:p>
          <a:p>
            <a:pPr marL="342900" lvl="1" indent="-342900">
              <a:lnSpc>
                <a:spcPct val="120000"/>
              </a:lnSpc>
              <a:buClr>
                <a:srgbClr val="6FC4F7"/>
              </a:buClr>
              <a:buFont typeface="+mj-lt"/>
              <a:buAutoNum type="arabicPeriod"/>
            </a:pPr>
            <a:r>
              <a:rPr lang="zh-CN" altLang="en-US" sz="1600" dirty="0">
                <a:solidFill>
                  <a:srgbClr val="59595A"/>
                </a:solidFill>
                <a:latin typeface="Gill Sans MT" panose="020B0502020104020203" pitchFamily="34" charset="0"/>
                <a:ea typeface="+mj-ea"/>
              </a:rPr>
              <a:t>物品点击率等；</a:t>
            </a:r>
          </a:p>
        </p:txBody>
      </p:sp>
      <p:pic>
        <p:nvPicPr>
          <p:cNvPr id="8" name="图片 7">
            <a:extLst>
              <a:ext uri="{FF2B5EF4-FFF2-40B4-BE49-F238E27FC236}">
                <a16:creationId xmlns:a16="http://schemas.microsoft.com/office/drawing/2014/main" id="{1DE6DF7B-EBA8-2E4B-BD4C-5BFF92A73DB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58421" y="2059305"/>
            <a:ext cx="4964800" cy="3515266"/>
          </a:xfrm>
          <a:prstGeom prst="rect">
            <a:avLst/>
          </a:prstGeom>
        </p:spPr>
      </p:pic>
    </p:spTree>
    <p:extLst>
      <p:ext uri="{BB962C8B-B14F-4D97-AF65-F5344CB8AC3E}">
        <p14:creationId xmlns:p14="http://schemas.microsoft.com/office/powerpoint/2010/main" val="1184919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lang="en-US" altLang="zh-CN" b="0" dirty="0"/>
              <a:t>CPU</a:t>
            </a:r>
            <a:r>
              <a:rPr lang="zh-CN" altLang="en-US" b="0" dirty="0"/>
              <a:t> </a:t>
            </a:r>
            <a:r>
              <a:rPr lang="en-US" altLang="zh-CN" b="0" dirty="0"/>
              <a:t>Offload</a:t>
            </a:r>
            <a:r>
              <a:rPr lang="zh-CN" altLang="en-US" b="0" dirty="0"/>
              <a:t> </a:t>
            </a:r>
            <a:r>
              <a:rPr lang="en-US" altLang="zh-CN" sz="2400" b="0" dirty="0"/>
              <a:t>CPU</a:t>
            </a:r>
            <a:r>
              <a:rPr lang="zh-CN" altLang="en-US" sz="2400" b="0" dirty="0"/>
              <a:t>卸载</a:t>
            </a:r>
            <a:endParaRPr kumimoji="1" lang="zh-CN" altLang="en-US" b="0" dirty="0"/>
          </a:p>
        </p:txBody>
      </p:sp>
      <p:sp>
        <p:nvSpPr>
          <p:cNvPr id="3" name="内容占位符 2">
            <a:extLst>
              <a:ext uri="{FF2B5EF4-FFF2-40B4-BE49-F238E27FC236}">
                <a16:creationId xmlns:a16="http://schemas.microsoft.com/office/drawing/2014/main" id="{3D796076-7F3E-EB49-97F7-762732707AE2}"/>
              </a:ext>
            </a:extLst>
          </p:cNvPr>
          <p:cNvSpPr>
            <a:spLocks noGrp="1"/>
          </p:cNvSpPr>
          <p:nvPr>
            <p:ph sz="half" idx="1"/>
          </p:nvPr>
        </p:nvSpPr>
        <p:spPr>
          <a:xfrm>
            <a:off x="623635" y="1412776"/>
            <a:ext cx="10963473" cy="496579"/>
          </a:xfrm>
        </p:spPr>
        <p:txBody>
          <a:bodyPr/>
          <a:lstStyle/>
          <a:p>
            <a:r>
              <a:rPr lang="zh-CN" altLang="en-US" dirty="0"/>
              <a:t>如果</a:t>
            </a:r>
            <a:r>
              <a:rPr lang="en-US" altLang="zh-CN" dirty="0"/>
              <a:t>GPU</a:t>
            </a:r>
            <a:r>
              <a:rPr lang="zh-CN" altLang="en-US" dirty="0"/>
              <a:t>内存已满，可以将暂时未使用的数据卸载到</a:t>
            </a:r>
            <a:r>
              <a:rPr lang="en-US" altLang="zh-CN" dirty="0"/>
              <a:t>CPU</a:t>
            </a:r>
            <a:r>
              <a:rPr lang="zh-CN" altLang="en-US" dirty="0"/>
              <a:t>，并在以后需要时将其读回（</a:t>
            </a:r>
            <a:r>
              <a:rPr lang="en-US" altLang="zh-CN" dirty="0"/>
              <a:t>Rhu</a:t>
            </a:r>
            <a:r>
              <a:rPr lang="zh-CN" altLang="en-US" dirty="0"/>
              <a:t>等人，</a:t>
            </a:r>
            <a:r>
              <a:rPr lang="en-US" altLang="zh-CN" dirty="0"/>
              <a:t>2016</a:t>
            </a:r>
            <a:r>
              <a:rPr lang="zh-CN" altLang="en-US" dirty="0"/>
              <a:t>）。不过，这种方法近年来并不太流行，因为它会延长模型训练的时间。 </a:t>
            </a:r>
          </a:p>
          <a:p>
            <a:br>
              <a:rPr lang="zh-CN" altLang="en-US" dirty="0"/>
            </a:br>
            <a:endParaRPr lang="zh-CN" altLang="en-US" dirty="0"/>
          </a:p>
        </p:txBody>
      </p:sp>
    </p:spTree>
    <p:extLst>
      <p:ext uri="{BB962C8B-B14F-4D97-AF65-F5344CB8AC3E}">
        <p14:creationId xmlns:p14="http://schemas.microsoft.com/office/powerpoint/2010/main" val="3967122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lang="zh-CN" altLang="en-US" dirty="0"/>
              <a:t>激活重计算</a:t>
            </a:r>
            <a:r>
              <a:rPr lang="zh-CN" altLang="en-US" b="0" dirty="0"/>
              <a:t> </a:t>
            </a:r>
            <a:endParaRPr kumimoji="1" lang="zh-CN" altLang="en-US" b="0" dirty="0"/>
          </a:p>
        </p:txBody>
      </p:sp>
      <p:sp>
        <p:nvSpPr>
          <p:cNvPr id="3" name="内容占位符 2">
            <a:extLst>
              <a:ext uri="{FF2B5EF4-FFF2-40B4-BE49-F238E27FC236}">
                <a16:creationId xmlns:a16="http://schemas.microsoft.com/office/drawing/2014/main" id="{3D796076-7F3E-EB49-97F7-762732707AE2}"/>
              </a:ext>
            </a:extLst>
          </p:cNvPr>
          <p:cNvSpPr>
            <a:spLocks noGrp="1"/>
          </p:cNvSpPr>
          <p:nvPr>
            <p:ph sz="half" idx="1"/>
          </p:nvPr>
        </p:nvSpPr>
        <p:spPr>
          <a:xfrm>
            <a:off x="623635" y="1412776"/>
            <a:ext cx="10963473" cy="496579"/>
          </a:xfrm>
        </p:spPr>
        <p:txBody>
          <a:bodyPr/>
          <a:lstStyle/>
          <a:p>
            <a:r>
              <a:rPr lang="zh-CN" altLang="en-US" dirty="0"/>
              <a:t>激活重新计算，也称“激活检查点”或“梯度检查点（</a:t>
            </a:r>
            <a:r>
              <a:rPr lang="en-US" altLang="zh-CN" dirty="0"/>
              <a:t> gradient checkpointing </a:t>
            </a:r>
            <a:r>
              <a:rPr lang="zh-CN" altLang="en-US" dirty="0"/>
              <a:t>）”（</a:t>
            </a:r>
            <a:r>
              <a:rPr lang="en-US" altLang="zh-CN" dirty="0"/>
              <a:t>Chen et al</a:t>
            </a:r>
            <a:r>
              <a:rPr lang="zh-CN" altLang="en-US" dirty="0"/>
              <a:t>，</a:t>
            </a:r>
            <a:r>
              <a:rPr lang="en-US" altLang="zh-CN" dirty="0"/>
              <a:t>2016</a:t>
            </a:r>
            <a:r>
              <a:rPr lang="zh-CN" altLang="en-US" dirty="0"/>
              <a:t>），其核心思路是牺牲计算时间来换取内存空间。</a:t>
            </a:r>
          </a:p>
        </p:txBody>
      </p:sp>
    </p:spTree>
    <p:extLst>
      <p:ext uri="{BB962C8B-B14F-4D97-AF65-F5344CB8AC3E}">
        <p14:creationId xmlns:p14="http://schemas.microsoft.com/office/powerpoint/2010/main" val="2281379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lang="zh-CN" altLang="en-US" dirty="0"/>
              <a:t>混合精度训练</a:t>
            </a:r>
            <a:endParaRPr kumimoji="1" lang="zh-CN" altLang="en-US" b="0" dirty="0"/>
          </a:p>
        </p:txBody>
      </p:sp>
      <p:sp>
        <p:nvSpPr>
          <p:cNvPr id="3" name="内容占位符 2">
            <a:extLst>
              <a:ext uri="{FF2B5EF4-FFF2-40B4-BE49-F238E27FC236}">
                <a16:creationId xmlns:a16="http://schemas.microsoft.com/office/drawing/2014/main" id="{3D796076-7F3E-EB49-97F7-762732707AE2}"/>
              </a:ext>
            </a:extLst>
          </p:cNvPr>
          <p:cNvSpPr>
            <a:spLocks noGrp="1"/>
          </p:cNvSpPr>
          <p:nvPr>
            <p:ph sz="half" idx="1"/>
          </p:nvPr>
        </p:nvSpPr>
        <p:spPr>
          <a:xfrm>
            <a:off x="623635" y="1412776"/>
            <a:ext cx="10963473" cy="496579"/>
          </a:xfrm>
        </p:spPr>
        <p:txBody>
          <a:bodyPr/>
          <a:lstStyle/>
          <a:p>
            <a:r>
              <a:rPr lang="zh-CN" altLang="en-US" dirty="0"/>
              <a:t>此前，</a:t>
            </a:r>
            <a:r>
              <a:rPr lang="en-US" altLang="zh-CN" dirty="0"/>
              <a:t>Narang</a:t>
            </a:r>
            <a:r>
              <a:rPr lang="zh-CN" altLang="en-US" dirty="0"/>
              <a:t>（</a:t>
            </a:r>
            <a:r>
              <a:rPr lang="en-US" altLang="zh-CN" dirty="0"/>
              <a:t>Narang&amp;Micikevicius</a:t>
            </a:r>
            <a:r>
              <a:rPr lang="zh-CN" altLang="en-US" dirty="0"/>
              <a:t>等人，</a:t>
            </a:r>
            <a:r>
              <a:rPr lang="en-US" altLang="zh-CN" dirty="0"/>
              <a:t>2018</a:t>
            </a:r>
            <a:r>
              <a:rPr lang="zh-CN" altLang="en-US" dirty="0"/>
              <a:t>年）介绍了一种使用半精度浮点（</a:t>
            </a:r>
            <a:r>
              <a:rPr lang="en-US" altLang="zh-CN" dirty="0"/>
              <a:t>FP16</a:t>
            </a:r>
            <a:r>
              <a:rPr lang="zh-CN" altLang="en-US" dirty="0"/>
              <a:t>）数训练模型而不损失模型精度的方法。</a:t>
            </a:r>
          </a:p>
        </p:txBody>
      </p:sp>
    </p:spTree>
    <p:extLst>
      <p:ext uri="{BB962C8B-B14F-4D97-AF65-F5344CB8AC3E}">
        <p14:creationId xmlns:p14="http://schemas.microsoft.com/office/powerpoint/2010/main" val="598210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20450</TotalTime>
  <Words>700</Words>
  <Application>Microsoft Macintosh PowerPoint</Application>
  <PresentationFormat>自定义</PresentationFormat>
  <Paragraphs>76</Paragraphs>
  <Slides>12</Slides>
  <Notes>3</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12</vt:i4>
      </vt:variant>
    </vt:vector>
  </HeadingPairs>
  <TitlesOfParts>
    <vt:vector size="32"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Futura Medium</vt:lpstr>
      <vt:lpstr>Gill Sans MT</vt:lpstr>
      <vt:lpstr>Wingdings</vt:lpstr>
      <vt:lpstr>Title1</vt:lpstr>
      <vt:lpstr>Title2</vt:lpstr>
      <vt:lpstr>content01</vt:lpstr>
      <vt:lpstr>Content02</vt:lpstr>
      <vt:lpstr>code01</vt:lpstr>
      <vt:lpstr>Thankyou</vt:lpstr>
      <vt:lpstr>分布式训练系列</vt:lpstr>
      <vt:lpstr>深度学习迎来大模型（Foundation Models）</vt:lpstr>
      <vt:lpstr>PowerPoint 演示文稿</vt:lpstr>
      <vt:lpstr>PowerPoint 演示文稿</vt:lpstr>
      <vt:lpstr>分布式深度学习的意义</vt:lpstr>
      <vt:lpstr>CPU Offload CPU卸载</vt:lpstr>
      <vt:lpstr>CPU Offload CPU卸载</vt:lpstr>
      <vt:lpstr>激活重计算 </vt:lpstr>
      <vt:lpstr>混合精度训练</vt:lpstr>
      <vt:lpstr>内存高效优化器</vt:lpstr>
      <vt:lpstr>Inference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3118</cp:revision>
  <dcterms:created xsi:type="dcterms:W3CDTF">2015-01-14T10:38:57Z</dcterms:created>
  <dcterms:modified xsi:type="dcterms:W3CDTF">2022-11-06T12:33:58Z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